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Default Extension="gif" ContentType="image/gif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91" r:id="rId2"/>
    <p:sldId id="283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4" r:id="rId29"/>
    <p:sldId id="285" r:id="rId30"/>
    <p:sldId id="286" r:id="rId31"/>
    <p:sldId id="287" r:id="rId32"/>
    <p:sldId id="288" r:id="rId33"/>
    <p:sldId id="289" r:id="rId34"/>
  </p:sldIdLst>
  <p:sldSz cx="9144000" cy="6858000" type="screen4x3"/>
  <p:notesSz cx="9144000" cy="6858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600" kern="1200">
        <a:solidFill>
          <a:schemeClr val="bg2"/>
        </a:solidFill>
        <a:latin typeface="Times New Roman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600" kern="1200">
        <a:solidFill>
          <a:schemeClr val="bg2"/>
        </a:solidFill>
        <a:latin typeface="Times New Roman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600" kern="1200">
        <a:solidFill>
          <a:schemeClr val="bg2"/>
        </a:solidFill>
        <a:latin typeface="Times New Roman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600" kern="1200">
        <a:solidFill>
          <a:schemeClr val="bg2"/>
        </a:solidFill>
        <a:latin typeface="Times New Roman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600" kern="1200">
        <a:solidFill>
          <a:schemeClr val="bg2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600" kern="1200">
        <a:solidFill>
          <a:schemeClr val="bg2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600" kern="1200">
        <a:solidFill>
          <a:schemeClr val="bg2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600" kern="1200">
        <a:solidFill>
          <a:schemeClr val="bg2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600" kern="1200">
        <a:solidFill>
          <a:schemeClr val="bg2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CC3300"/>
    <a:srgbClr val="5F5F5F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 horzBarState="maximized">
    <p:restoredLeft sz="25344" autoAdjust="0"/>
    <p:restoredTop sz="94660"/>
  </p:normalViewPr>
  <p:slideViewPr>
    <p:cSldViewPr>
      <p:cViewPr>
        <p:scale>
          <a:sx n="66" d="100"/>
          <a:sy n="66" d="100"/>
        </p:scale>
        <p:origin x="-246" y="-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07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1513BEB-AECB-49DC-AB6F-39D17B6410D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AACB0893-00D6-4B97-A0F6-4EAD936EE30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4C3567-7BDE-4F07-A0C7-A886A1F1D5D1}" type="slidenum">
              <a:rPr lang="en-US"/>
              <a:pPr/>
              <a:t>1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34CB57-6299-4163-9BE8-AC1E081E0748}" type="slidenum">
              <a:rPr lang="en-US"/>
              <a:pPr/>
              <a:t>10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82B7C9-2005-41E9-9913-6899E258E15D}" type="slidenum">
              <a:rPr lang="en-US"/>
              <a:pPr/>
              <a:t>11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882008-1DD4-4D9C-AF5A-2B34D0BC9592}" type="slidenum">
              <a:rPr lang="en-US"/>
              <a:pPr/>
              <a:t>12</a:t>
            </a:fld>
            <a:endParaRPr lang="en-US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DCA2E1-7B02-4D02-B878-C893072B2D4A}" type="slidenum">
              <a:rPr lang="en-US"/>
              <a:pPr/>
              <a:t>13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40F80D-42DB-4519-B2BD-D5939669690A}" type="slidenum">
              <a:rPr lang="en-US"/>
              <a:pPr/>
              <a:t>14</a:t>
            </a:fld>
            <a:endParaRPr 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5A9131-58F7-4F13-9505-74C0BF4EBDDB}" type="slidenum">
              <a:rPr lang="en-US"/>
              <a:pPr/>
              <a:t>15</a:t>
            </a:fld>
            <a:endParaRPr lang="en-US"/>
          </a:p>
        </p:txBody>
      </p:sp>
      <p:sp>
        <p:nvSpPr>
          <p:cNvPr id="6553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B7BFE3-F5A7-4AC3-9883-ABE038FEB650}" type="slidenum">
              <a:rPr lang="en-US"/>
              <a:pPr/>
              <a:t>16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2E66CD-583F-46A7-96A8-9B7EFA0E9590}" type="slidenum">
              <a:rPr lang="en-US"/>
              <a:pPr/>
              <a:t>17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CE00B0-B7C7-4054-BBB0-ECDC6ED6D55E}" type="slidenum">
              <a:rPr lang="en-US"/>
              <a:pPr/>
              <a:t>18</a:t>
            </a:fld>
            <a:endParaRPr lang="en-US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5CBC6E-AB2B-42ED-AD4E-A46970D7BCCC}" type="slidenum">
              <a:rPr lang="en-US"/>
              <a:pPr/>
              <a:t>19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048CD4-0B41-4B13-A376-F9F10FDF06ED}" type="slidenum">
              <a:rPr lang="en-US"/>
              <a:pPr/>
              <a:t>2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ECAD4F-5212-422B-BE88-47ACAF4D26C5}" type="slidenum">
              <a:rPr lang="en-US"/>
              <a:pPr/>
              <a:t>20</a:t>
            </a:fld>
            <a:endParaRPr lang="en-U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2E1B90-CC66-482C-B037-DDEF1B2B9AFA}" type="slidenum">
              <a:rPr lang="en-US"/>
              <a:pPr/>
              <a:t>21</a:t>
            </a:fld>
            <a:endParaRPr lang="en-US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33EDA6-7C95-4CAD-8A17-3A791F0CD166}" type="slidenum">
              <a:rPr lang="en-US"/>
              <a:pPr/>
              <a:t>22</a:t>
            </a:fld>
            <a:endParaRPr lang="en-US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5966C1-7B46-4850-81F3-ED4BC893B65F}" type="slidenum">
              <a:rPr lang="en-US"/>
              <a:pPr/>
              <a:t>23</a:t>
            </a:fld>
            <a:endParaRPr lang="en-US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CE0FBA-880F-4052-B5FF-2F46ABB7DA35}" type="slidenum">
              <a:rPr lang="en-US"/>
              <a:pPr/>
              <a:t>24</a:t>
            </a:fld>
            <a:endParaRPr lang="en-US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00CF69-3153-4F3A-A587-798E5CC2228B}" type="slidenum">
              <a:rPr lang="en-US"/>
              <a:pPr/>
              <a:t>25</a:t>
            </a:fld>
            <a:endParaRPr lang="en-US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B0D677-3A5C-400F-AC5B-5D0995C2686D}" type="slidenum">
              <a:rPr lang="en-US"/>
              <a:pPr/>
              <a:t>26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DB9802-BEFE-4932-9945-00FB61A70E58}" type="slidenum">
              <a:rPr lang="en-US"/>
              <a:pPr/>
              <a:t>27</a:t>
            </a:fld>
            <a:endParaRPr lang="en-US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54E73E-9AB8-4147-8998-479CA3D706D2}" type="slidenum">
              <a:rPr lang="en-US"/>
              <a:pPr/>
              <a:t>28</a:t>
            </a:fld>
            <a:endParaRPr lang="en-US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4BDCF3-B7C9-42B7-8B6A-2EF3A218D97C}" type="slidenum">
              <a:rPr lang="en-US"/>
              <a:pPr/>
              <a:t>29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6E615E-960B-4C6C-80C2-C54F009E2381}" type="slidenum">
              <a:rPr lang="en-US"/>
              <a:pPr/>
              <a:t>3</a:t>
            </a:fld>
            <a:endParaRPr 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A354C1-42D5-4DA7-A882-F8C2C0C28E23}" type="slidenum">
              <a:rPr lang="en-US"/>
              <a:pPr/>
              <a:t>30</a:t>
            </a:fld>
            <a:endParaRPr lang="en-US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24B582-52F9-47F5-8BD3-D2586D8B11D6}" type="slidenum">
              <a:rPr lang="en-US"/>
              <a:pPr/>
              <a:t>31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369F67-F10C-4FDA-AD65-500AA7DA2873}" type="slidenum">
              <a:rPr lang="en-US"/>
              <a:pPr/>
              <a:t>32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C2BEAE-9480-40ED-AD0B-41108F703428}" type="slidenum">
              <a:rPr lang="en-US"/>
              <a:pPr/>
              <a:t>33</a:t>
            </a:fld>
            <a:endParaRPr lang="en-US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76876B-4AA3-48C3-A929-93BA1F664987}" type="slidenum">
              <a:rPr lang="en-US"/>
              <a:pPr/>
              <a:t>4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ACD224-6D8A-42FE-9CAD-5F38BEFD0C21}" type="slidenum">
              <a:rPr lang="en-US"/>
              <a:pPr/>
              <a:t>5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949FD8-979A-4BED-BD96-9D61ABA14749}" type="slidenum">
              <a:rPr lang="en-US"/>
              <a:pPr/>
              <a:t>6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29E872-3AA7-4662-B222-A94EB9C7AED2}" type="slidenum">
              <a:rPr lang="en-US"/>
              <a:pPr/>
              <a:t>7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29A42B-18D5-4E83-9174-38D584F6A74F}" type="slidenum">
              <a:rPr lang="en-US"/>
              <a:pPr/>
              <a:t>8</a:t>
            </a:fld>
            <a:endParaRPr lang="en-US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1D6590-28B0-42C6-B736-C43D9443E39B}" type="slidenum">
              <a:rPr lang="en-US"/>
              <a:pPr/>
              <a:t>9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CCNA1 v3 Module 1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CCNA1 v3 Module 1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CCNA1 v3 Module 1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91440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CCNA1 v3 Module 1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CCNA1 v3 Module 1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CCNA1 v3 Module 1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CCNA1 v3 Module 1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CCNA1 v3 Module 1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CCNA1 v3 Module 1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CCNA1 v3 Module 1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CCNA1 v3 Module 1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CCNA1 v3 Module 1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3200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CCNA1 v3 Module 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jpeg"/><Relationship Id="rId4" Type="http://schemas.openxmlformats.org/officeDocument/2006/relationships/slide" Target="slid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slide" Target="slid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4" Type="http://schemas.openxmlformats.org/officeDocument/2006/relationships/slide" Target="slid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slide" Target="slid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4" Type="http://schemas.openxmlformats.org/officeDocument/2006/relationships/slide" Target="slid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slide" Target="slide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4" Type="http://schemas.openxmlformats.org/officeDocument/2006/relationships/slide" Target="slid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4" Type="http://schemas.openxmlformats.org/officeDocument/2006/relationships/slide" Target="slide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Relationship Id="rId4" Type="http://schemas.openxmlformats.org/officeDocument/2006/relationships/slide" Target="slide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6.xml"/><Relationship Id="rId13" Type="http://schemas.openxmlformats.org/officeDocument/2006/relationships/slide" Target="slide13.xml"/><Relationship Id="rId18" Type="http://schemas.openxmlformats.org/officeDocument/2006/relationships/slide" Target="slide19.xml"/><Relationship Id="rId26" Type="http://schemas.openxmlformats.org/officeDocument/2006/relationships/slide" Target="slide21.xml"/><Relationship Id="rId3" Type="http://schemas.openxmlformats.org/officeDocument/2006/relationships/notesSlide" Target="../notesSlides/notesSlide2.xml"/><Relationship Id="rId21" Type="http://schemas.openxmlformats.org/officeDocument/2006/relationships/slide" Target="slide15.xml"/><Relationship Id="rId34" Type="http://schemas.openxmlformats.org/officeDocument/2006/relationships/slide" Target="slide30.xml"/><Relationship Id="rId7" Type="http://schemas.openxmlformats.org/officeDocument/2006/relationships/slide" Target="slide25.xml"/><Relationship Id="rId12" Type="http://schemas.openxmlformats.org/officeDocument/2006/relationships/slide" Target="slide8.xml"/><Relationship Id="rId17" Type="http://schemas.openxmlformats.org/officeDocument/2006/relationships/slide" Target="slide14.xml"/><Relationship Id="rId25" Type="http://schemas.openxmlformats.org/officeDocument/2006/relationships/slide" Target="slide16.xml"/><Relationship Id="rId33" Type="http://schemas.openxmlformats.org/officeDocument/2006/relationships/slide" Target="slide29.xml"/><Relationship Id="rId2" Type="http://schemas.openxmlformats.org/officeDocument/2006/relationships/slideLayout" Target="../slideLayouts/slideLayout7.xml"/><Relationship Id="rId16" Type="http://schemas.openxmlformats.org/officeDocument/2006/relationships/slide" Target="slide9.xml"/><Relationship Id="rId20" Type="http://schemas.openxmlformats.org/officeDocument/2006/relationships/slide" Target="slide10.xml"/><Relationship Id="rId29" Type="http://schemas.openxmlformats.org/officeDocument/2006/relationships/slide" Target="slide17.xml"/><Relationship Id="rId1" Type="http://schemas.openxmlformats.org/officeDocument/2006/relationships/themeOverride" Target="../theme/themeOverride1.xml"/><Relationship Id="rId6" Type="http://schemas.openxmlformats.org/officeDocument/2006/relationships/slide" Target="slide24.xml"/><Relationship Id="rId11" Type="http://schemas.openxmlformats.org/officeDocument/2006/relationships/slide" Target="slide3.xml"/><Relationship Id="rId24" Type="http://schemas.openxmlformats.org/officeDocument/2006/relationships/slide" Target="slide11.xml"/><Relationship Id="rId32" Type="http://schemas.openxmlformats.org/officeDocument/2006/relationships/slide" Target="slide28.xml"/><Relationship Id="rId5" Type="http://schemas.openxmlformats.org/officeDocument/2006/relationships/audio" Target="../media/audio2.wav"/><Relationship Id="rId15" Type="http://schemas.openxmlformats.org/officeDocument/2006/relationships/slide" Target="slide4.xml"/><Relationship Id="rId23" Type="http://schemas.openxmlformats.org/officeDocument/2006/relationships/slide" Target="slide6.xml"/><Relationship Id="rId28" Type="http://schemas.openxmlformats.org/officeDocument/2006/relationships/slide" Target="slide12.xml"/><Relationship Id="rId36" Type="http://schemas.openxmlformats.org/officeDocument/2006/relationships/slide" Target="slide31.xml"/><Relationship Id="rId10" Type="http://schemas.openxmlformats.org/officeDocument/2006/relationships/slide" Target="slide33.xml"/><Relationship Id="rId19" Type="http://schemas.openxmlformats.org/officeDocument/2006/relationships/slide" Target="slide5.xml"/><Relationship Id="rId31" Type="http://schemas.openxmlformats.org/officeDocument/2006/relationships/slide" Target="slide2.xml"/><Relationship Id="rId4" Type="http://schemas.openxmlformats.org/officeDocument/2006/relationships/slide" Target="slide23.xml"/><Relationship Id="rId9" Type="http://schemas.openxmlformats.org/officeDocument/2006/relationships/slide" Target="slide27.xml"/><Relationship Id="rId14" Type="http://schemas.openxmlformats.org/officeDocument/2006/relationships/slide" Target="slide18.xml"/><Relationship Id="rId22" Type="http://schemas.openxmlformats.org/officeDocument/2006/relationships/slide" Target="slide20.xml"/><Relationship Id="rId27" Type="http://schemas.openxmlformats.org/officeDocument/2006/relationships/slide" Target="slide7.xml"/><Relationship Id="rId30" Type="http://schemas.openxmlformats.org/officeDocument/2006/relationships/slide" Target="slide22.xml"/><Relationship Id="rId35" Type="http://schemas.openxmlformats.org/officeDocument/2006/relationships/slide" Target="slide3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Relationship Id="rId4" Type="http://schemas.openxmlformats.org/officeDocument/2006/relationships/slide" Target="slide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Relationship Id="rId4" Type="http://schemas.openxmlformats.org/officeDocument/2006/relationships/slide" Target="slide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Relationship Id="rId4" Type="http://schemas.openxmlformats.org/officeDocument/2006/relationships/slide" Target="slide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Relationship Id="rId5" Type="http://schemas.openxmlformats.org/officeDocument/2006/relationships/slide" Target="slide3.xml"/><Relationship Id="rId4" Type="http://schemas.openxmlformats.org/officeDocument/2006/relationships/slide" Target="slide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Relationship Id="rId4" Type="http://schemas.openxmlformats.org/officeDocument/2006/relationships/slide" Target="slide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Relationship Id="rId4" Type="http://schemas.openxmlformats.org/officeDocument/2006/relationships/slide" Target="slide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Relationship Id="rId4" Type="http://schemas.openxmlformats.org/officeDocument/2006/relationships/slide" Target="slide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Relationship Id="rId4" Type="http://schemas.openxmlformats.org/officeDocument/2006/relationships/slide" Target="slide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Relationship Id="rId4" Type="http://schemas.openxmlformats.org/officeDocument/2006/relationships/slide" Target="slide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Relationship Id="rId4" Type="http://schemas.openxmlformats.org/officeDocument/2006/relationships/slide" Target="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slide" Target="slide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Relationship Id="rId4" Type="http://schemas.openxmlformats.org/officeDocument/2006/relationships/slide" Target="slide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gif"/><Relationship Id="rId4" Type="http://schemas.openxmlformats.org/officeDocument/2006/relationships/slide" Target="slide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Relationship Id="rId4" Type="http://schemas.openxmlformats.org/officeDocument/2006/relationships/slide" Target="slide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slide" Target="slide3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jpeg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CCNA1 v3 Module 1</a:t>
            </a:r>
          </a:p>
        </p:txBody>
      </p:sp>
      <p:pic>
        <p:nvPicPr>
          <p:cNvPr id="41986" name="Picture 2" descr="ALEX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-490538"/>
            <a:ext cx="9144000" cy="7348538"/>
          </a:xfrm>
          <a:prstGeom prst="rect">
            <a:avLst/>
          </a:prstGeom>
          <a:noFill/>
        </p:spPr>
      </p:pic>
      <p:grpSp>
        <p:nvGrpSpPr>
          <p:cNvPr id="41987" name="Group 3"/>
          <p:cNvGrpSpPr>
            <a:grpSpLocks/>
          </p:cNvGrpSpPr>
          <p:nvPr/>
        </p:nvGrpSpPr>
        <p:grpSpPr bwMode="auto">
          <a:xfrm>
            <a:off x="3429000" y="4800600"/>
            <a:ext cx="2667000" cy="914400"/>
            <a:chOff x="1584" y="3504"/>
            <a:chExt cx="1680" cy="576"/>
          </a:xfrm>
        </p:grpSpPr>
        <p:sp>
          <p:nvSpPr>
            <p:cNvPr id="41988" name="AutoShape 4"/>
            <p:cNvSpPr>
              <a:spLocks noChangeArrowheads="1"/>
            </p:cNvSpPr>
            <p:nvPr/>
          </p:nvSpPr>
          <p:spPr bwMode="auto">
            <a:xfrm>
              <a:off x="1584" y="3504"/>
              <a:ext cx="1680" cy="576"/>
            </a:xfrm>
            <a:prstGeom prst="bevel">
              <a:avLst>
                <a:gd name="adj" fmla="val 2291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89" name="Text Box 5">
              <a:hlinkClick r:id="rId5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1680" y="3648"/>
              <a:ext cx="14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chemeClr val="tx1"/>
                  </a:solidFill>
                  <a:latin typeface="Arial" charset="0"/>
                  <a:hlinkClick r:id="" action="ppaction://hlinkshowjump?jump=nextslide"/>
                </a:rPr>
                <a:t>Start Game</a:t>
              </a:r>
              <a:endParaRPr lang="en-US" sz="2400" b="1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0" y="-381000"/>
            <a:ext cx="9144000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800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80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Welcome </a:t>
            </a:r>
            <a:r>
              <a:rPr lang="en-US" sz="80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to</a:t>
            </a:r>
          </a:p>
          <a:p>
            <a:pPr>
              <a:spcBef>
                <a:spcPct val="50000"/>
              </a:spcBef>
            </a:pPr>
            <a:r>
              <a:rPr lang="en-US" sz="40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Biochemistry and Digestion </a:t>
            </a:r>
            <a:endParaRPr lang="en-US" sz="4000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 MT Extra Bold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4000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Jeopardy</a:t>
            </a:r>
            <a:endParaRPr lang="en-US" sz="80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>
    <p:fade thruBlk="1"/>
    <p:sndAc>
      <p:stSnd>
        <p:snd r:embed="rId3" name="Opening Them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1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CCNA1 v3 Module 1</a:t>
            </a:r>
          </a:p>
        </p:txBody>
      </p:sp>
      <p:sp>
        <p:nvSpPr>
          <p:cNvPr id="13323" name="Rectangle 1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324" name="Group 12"/>
          <p:cNvGrpSpPr>
            <a:grpSpLocks/>
          </p:cNvGrpSpPr>
          <p:nvPr/>
        </p:nvGrpSpPr>
        <p:grpSpPr bwMode="auto">
          <a:xfrm>
            <a:off x="762000" y="4267200"/>
            <a:ext cx="2438400" cy="819150"/>
            <a:chOff x="4848" y="3878"/>
            <a:chExt cx="912" cy="442"/>
          </a:xfrm>
        </p:grpSpPr>
        <p:sp>
          <p:nvSpPr>
            <p:cNvPr id="13325" name="AutoShape 13">
              <a:hlinkClick r:id="" action="ppaction://noaction" highlightClick="1"/>
              <a:hlinkHover r:id="" action="ppaction://macro?name=Click"/>
            </p:cNvPr>
            <p:cNvSpPr>
              <a:spLocks noChangeArrowheads="1"/>
            </p:cNvSpPr>
            <p:nvPr/>
          </p:nvSpPr>
          <p:spPr bwMode="auto">
            <a:xfrm>
              <a:off x="4848" y="3888"/>
              <a:ext cx="912" cy="432"/>
            </a:xfrm>
            <a:prstGeom prst="actionButtonBlank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66667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6" name="Text Box 14">
              <a:hlinkHover r:id="" action="ppaction://macro?name=Click"/>
            </p:cNvPr>
            <p:cNvSpPr txBox="1">
              <a:spLocks noChangeArrowheads="1"/>
            </p:cNvSpPr>
            <p:nvPr/>
          </p:nvSpPr>
          <p:spPr bwMode="auto">
            <a:xfrm>
              <a:off x="4896" y="3878"/>
              <a:ext cx="864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4000" b="1">
                  <a:solidFill>
                    <a:srgbClr val="FFFF00"/>
                  </a:solidFill>
                </a:rPr>
                <a:t>Answer</a:t>
              </a:r>
            </a:p>
          </p:txBody>
        </p:sp>
      </p:grpSp>
      <p:grpSp>
        <p:nvGrpSpPr>
          <p:cNvPr id="13327" name="Group 15"/>
          <p:cNvGrpSpPr>
            <a:grpSpLocks/>
          </p:cNvGrpSpPr>
          <p:nvPr/>
        </p:nvGrpSpPr>
        <p:grpSpPr bwMode="auto">
          <a:xfrm>
            <a:off x="7696200" y="5867400"/>
            <a:ext cx="1447800" cy="990600"/>
            <a:chOff x="4848" y="3696"/>
            <a:chExt cx="912" cy="624"/>
          </a:xfrm>
        </p:grpSpPr>
        <p:sp>
          <p:nvSpPr>
            <p:cNvPr id="13328" name="AutoShape 16">
              <a:hlinkClick r:id="rId4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actionButtonBlank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329" name="Group 17"/>
            <p:cNvGrpSpPr>
              <a:grpSpLocks/>
            </p:cNvGrpSpPr>
            <p:nvPr/>
          </p:nvGrpSpPr>
          <p:grpSpPr bwMode="auto">
            <a:xfrm>
              <a:off x="4896" y="3744"/>
              <a:ext cx="816" cy="528"/>
              <a:chOff x="4896" y="3744"/>
              <a:chExt cx="816" cy="528"/>
            </a:xfrm>
          </p:grpSpPr>
          <p:sp>
            <p:nvSpPr>
              <p:cNvPr id="13330" name="Line 18"/>
              <p:cNvSpPr>
                <a:spLocks noChangeShapeType="1"/>
              </p:cNvSpPr>
              <p:nvPr/>
            </p:nvSpPr>
            <p:spPr bwMode="auto">
              <a:xfrm>
                <a:off x="5010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1" name="Line 19"/>
              <p:cNvSpPr>
                <a:spLocks noChangeShapeType="1"/>
              </p:cNvSpPr>
              <p:nvPr/>
            </p:nvSpPr>
            <p:spPr bwMode="auto">
              <a:xfrm>
                <a:off x="5154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2" name="Line 20"/>
              <p:cNvSpPr>
                <a:spLocks noChangeShapeType="1"/>
              </p:cNvSpPr>
              <p:nvPr/>
            </p:nvSpPr>
            <p:spPr bwMode="auto">
              <a:xfrm>
                <a:off x="5298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3" name="Line 21"/>
              <p:cNvSpPr>
                <a:spLocks noChangeShapeType="1"/>
              </p:cNvSpPr>
              <p:nvPr/>
            </p:nvSpPr>
            <p:spPr bwMode="auto">
              <a:xfrm>
                <a:off x="5442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4" name="Line 22"/>
              <p:cNvSpPr>
                <a:spLocks noChangeShapeType="1"/>
              </p:cNvSpPr>
              <p:nvPr/>
            </p:nvSpPr>
            <p:spPr bwMode="auto">
              <a:xfrm>
                <a:off x="5586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5" name="Line 23"/>
              <p:cNvSpPr>
                <a:spLocks noChangeShapeType="1"/>
              </p:cNvSpPr>
              <p:nvPr/>
            </p:nvSpPr>
            <p:spPr bwMode="auto">
              <a:xfrm>
                <a:off x="4896" y="3840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6" name="Line 24"/>
              <p:cNvSpPr>
                <a:spLocks noChangeShapeType="1"/>
              </p:cNvSpPr>
              <p:nvPr/>
            </p:nvSpPr>
            <p:spPr bwMode="auto">
              <a:xfrm>
                <a:off x="4896" y="3954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7" name="Line 25"/>
              <p:cNvSpPr>
                <a:spLocks noChangeShapeType="1"/>
              </p:cNvSpPr>
              <p:nvPr/>
            </p:nvSpPr>
            <p:spPr bwMode="auto">
              <a:xfrm>
                <a:off x="4896" y="4068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8" name="Line 26"/>
              <p:cNvSpPr>
                <a:spLocks noChangeShapeType="1"/>
              </p:cNvSpPr>
              <p:nvPr/>
            </p:nvSpPr>
            <p:spPr bwMode="auto">
              <a:xfrm>
                <a:off x="4896" y="4182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9" name="Text Box 27"/>
              <p:cNvSpPr txBox="1">
                <a:spLocks noChangeArrowheads="1"/>
              </p:cNvSpPr>
              <p:nvPr/>
            </p:nvSpPr>
            <p:spPr bwMode="auto">
              <a:xfrm>
                <a:off x="4912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13340" name="Text Box 28"/>
              <p:cNvSpPr txBox="1">
                <a:spLocks noChangeArrowheads="1"/>
              </p:cNvSpPr>
              <p:nvPr/>
            </p:nvSpPr>
            <p:spPr bwMode="auto">
              <a:xfrm>
                <a:off x="5046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13341" name="Text Box 29"/>
              <p:cNvSpPr txBox="1">
                <a:spLocks noChangeArrowheads="1"/>
              </p:cNvSpPr>
              <p:nvPr/>
            </p:nvSpPr>
            <p:spPr bwMode="auto">
              <a:xfrm>
                <a:off x="5187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13342" name="Text Box 30"/>
              <p:cNvSpPr txBox="1">
                <a:spLocks noChangeArrowheads="1"/>
              </p:cNvSpPr>
              <p:nvPr/>
            </p:nvSpPr>
            <p:spPr bwMode="auto">
              <a:xfrm>
                <a:off x="5330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13343" name="Text Box 31"/>
              <p:cNvSpPr txBox="1">
                <a:spLocks noChangeArrowheads="1"/>
              </p:cNvSpPr>
              <p:nvPr/>
            </p:nvSpPr>
            <p:spPr bwMode="auto">
              <a:xfrm>
                <a:off x="5473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13344" name="Text Box 32"/>
              <p:cNvSpPr txBox="1">
                <a:spLocks noChangeArrowheads="1"/>
              </p:cNvSpPr>
              <p:nvPr/>
            </p:nvSpPr>
            <p:spPr bwMode="auto">
              <a:xfrm>
                <a:off x="5610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13345" name="Text Box 33"/>
              <p:cNvSpPr txBox="1">
                <a:spLocks noChangeArrowheads="1"/>
              </p:cNvSpPr>
              <p:nvPr/>
            </p:nvSpPr>
            <p:spPr bwMode="auto">
              <a:xfrm>
                <a:off x="4910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13346" name="Text Box 34"/>
              <p:cNvSpPr txBox="1">
                <a:spLocks noChangeArrowheads="1"/>
              </p:cNvSpPr>
              <p:nvPr/>
            </p:nvSpPr>
            <p:spPr bwMode="auto">
              <a:xfrm>
                <a:off x="5044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13347" name="Text Box 35"/>
              <p:cNvSpPr txBox="1">
                <a:spLocks noChangeArrowheads="1"/>
              </p:cNvSpPr>
              <p:nvPr/>
            </p:nvSpPr>
            <p:spPr bwMode="auto">
              <a:xfrm>
                <a:off x="5185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13348" name="Text Box 36"/>
              <p:cNvSpPr txBox="1">
                <a:spLocks noChangeArrowheads="1"/>
              </p:cNvSpPr>
              <p:nvPr/>
            </p:nvSpPr>
            <p:spPr bwMode="auto">
              <a:xfrm>
                <a:off x="5328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13349" name="Text Box 37"/>
              <p:cNvSpPr txBox="1">
                <a:spLocks noChangeArrowheads="1"/>
              </p:cNvSpPr>
              <p:nvPr/>
            </p:nvSpPr>
            <p:spPr bwMode="auto">
              <a:xfrm>
                <a:off x="5471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13350" name="Text Box 38"/>
              <p:cNvSpPr txBox="1">
                <a:spLocks noChangeArrowheads="1"/>
              </p:cNvSpPr>
              <p:nvPr/>
            </p:nvSpPr>
            <p:spPr bwMode="auto">
              <a:xfrm>
                <a:off x="5608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13351" name="Text Box 39"/>
              <p:cNvSpPr txBox="1">
                <a:spLocks noChangeArrowheads="1"/>
              </p:cNvSpPr>
              <p:nvPr/>
            </p:nvSpPr>
            <p:spPr bwMode="auto">
              <a:xfrm>
                <a:off x="4910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13352" name="Text Box 40"/>
              <p:cNvSpPr txBox="1">
                <a:spLocks noChangeArrowheads="1"/>
              </p:cNvSpPr>
              <p:nvPr/>
            </p:nvSpPr>
            <p:spPr bwMode="auto">
              <a:xfrm>
                <a:off x="5044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13353" name="Text Box 41"/>
              <p:cNvSpPr txBox="1">
                <a:spLocks noChangeArrowheads="1"/>
              </p:cNvSpPr>
              <p:nvPr/>
            </p:nvSpPr>
            <p:spPr bwMode="auto">
              <a:xfrm>
                <a:off x="5185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13354" name="Text Box 42"/>
              <p:cNvSpPr txBox="1">
                <a:spLocks noChangeArrowheads="1"/>
              </p:cNvSpPr>
              <p:nvPr/>
            </p:nvSpPr>
            <p:spPr bwMode="auto">
              <a:xfrm>
                <a:off x="5328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13355" name="Text Box 43"/>
              <p:cNvSpPr txBox="1">
                <a:spLocks noChangeArrowheads="1"/>
              </p:cNvSpPr>
              <p:nvPr/>
            </p:nvSpPr>
            <p:spPr bwMode="auto">
              <a:xfrm>
                <a:off x="5471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13356" name="Text Box 44"/>
              <p:cNvSpPr txBox="1">
                <a:spLocks noChangeArrowheads="1"/>
              </p:cNvSpPr>
              <p:nvPr/>
            </p:nvSpPr>
            <p:spPr bwMode="auto">
              <a:xfrm>
                <a:off x="5608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13357" name="Text Box 45"/>
              <p:cNvSpPr txBox="1">
                <a:spLocks noChangeArrowheads="1"/>
              </p:cNvSpPr>
              <p:nvPr/>
            </p:nvSpPr>
            <p:spPr bwMode="auto">
              <a:xfrm>
                <a:off x="4910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13358" name="Text Box 46"/>
              <p:cNvSpPr txBox="1">
                <a:spLocks noChangeArrowheads="1"/>
              </p:cNvSpPr>
              <p:nvPr/>
            </p:nvSpPr>
            <p:spPr bwMode="auto">
              <a:xfrm>
                <a:off x="5044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13359" name="Text Box 47"/>
              <p:cNvSpPr txBox="1">
                <a:spLocks noChangeArrowheads="1"/>
              </p:cNvSpPr>
              <p:nvPr/>
            </p:nvSpPr>
            <p:spPr bwMode="auto">
              <a:xfrm>
                <a:off x="5185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13360" name="Text Box 48"/>
              <p:cNvSpPr txBox="1">
                <a:spLocks noChangeArrowheads="1"/>
              </p:cNvSpPr>
              <p:nvPr/>
            </p:nvSpPr>
            <p:spPr bwMode="auto">
              <a:xfrm>
                <a:off x="5328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13361" name="Text Box 49"/>
              <p:cNvSpPr txBox="1">
                <a:spLocks noChangeArrowheads="1"/>
              </p:cNvSpPr>
              <p:nvPr/>
            </p:nvSpPr>
            <p:spPr bwMode="auto">
              <a:xfrm>
                <a:off x="5471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13362" name="Text Box 50"/>
              <p:cNvSpPr txBox="1">
                <a:spLocks noChangeArrowheads="1"/>
              </p:cNvSpPr>
              <p:nvPr/>
            </p:nvSpPr>
            <p:spPr bwMode="auto">
              <a:xfrm>
                <a:off x="5608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13363" name="Text Box 51"/>
              <p:cNvSpPr txBox="1">
                <a:spLocks noChangeArrowheads="1"/>
              </p:cNvSpPr>
              <p:nvPr/>
            </p:nvSpPr>
            <p:spPr bwMode="auto">
              <a:xfrm>
                <a:off x="4910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13364" name="Text Box 52"/>
              <p:cNvSpPr txBox="1">
                <a:spLocks noChangeArrowheads="1"/>
              </p:cNvSpPr>
              <p:nvPr/>
            </p:nvSpPr>
            <p:spPr bwMode="auto">
              <a:xfrm>
                <a:off x="5044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13365" name="Text Box 53"/>
              <p:cNvSpPr txBox="1">
                <a:spLocks noChangeArrowheads="1"/>
              </p:cNvSpPr>
              <p:nvPr/>
            </p:nvSpPr>
            <p:spPr bwMode="auto">
              <a:xfrm>
                <a:off x="5185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13366" name="Text Box 54"/>
              <p:cNvSpPr txBox="1">
                <a:spLocks noChangeArrowheads="1"/>
              </p:cNvSpPr>
              <p:nvPr/>
            </p:nvSpPr>
            <p:spPr bwMode="auto">
              <a:xfrm>
                <a:off x="5328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13367" name="Text Box 55"/>
              <p:cNvSpPr txBox="1">
                <a:spLocks noChangeArrowheads="1"/>
              </p:cNvSpPr>
              <p:nvPr/>
            </p:nvSpPr>
            <p:spPr bwMode="auto">
              <a:xfrm>
                <a:off x="5471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13368" name="Text Box 56"/>
              <p:cNvSpPr txBox="1">
                <a:spLocks noChangeArrowheads="1"/>
              </p:cNvSpPr>
              <p:nvPr/>
            </p:nvSpPr>
            <p:spPr bwMode="auto">
              <a:xfrm>
                <a:off x="5608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</p:grpSp>
        <p:sp>
          <p:nvSpPr>
            <p:cNvPr id="13369" name="Rectangle 57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70" name="Rectangle 58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371" name="Rectangle 5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524000" y="6553200"/>
            <a:ext cx="6096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1400">
                <a:solidFill>
                  <a:schemeClr val="tx1"/>
                </a:solidFill>
              </a:rPr>
              <a:t>CCNA1 v3 Module 1</a:t>
            </a:r>
          </a:p>
        </p:txBody>
      </p:sp>
      <p:sp>
        <p:nvSpPr>
          <p:cNvPr id="13316" name="Text Box 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62000" y="5105400"/>
            <a:ext cx="754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93700" indent="-393700" algn="l"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</a:rPr>
              <a:t>A: </a:t>
            </a:r>
            <a:r>
              <a:rPr lang="en-US" sz="2400" dirty="0" smtClean="0">
                <a:solidFill>
                  <a:schemeClr val="tx1"/>
                </a:solidFill>
              </a:rPr>
              <a:t>What is an protein?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3317" name="Text Box 5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2514600"/>
            <a:ext cx="7620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dirty="0" smtClean="0">
                <a:solidFill>
                  <a:schemeClr val="bg1"/>
                </a:solidFill>
                <a:cs typeface="Times New Roman" charset="0"/>
              </a:rPr>
              <a:t>This is a single unit of one of the </a:t>
            </a:r>
            <a:r>
              <a:rPr lang="en-US" sz="3600" dirty="0" err="1" smtClean="0">
                <a:solidFill>
                  <a:schemeClr val="bg1"/>
                </a:solidFill>
                <a:cs typeface="Times New Roman" charset="0"/>
              </a:rPr>
              <a:t>biomolecules</a:t>
            </a:r>
            <a:r>
              <a:rPr lang="en-US" sz="3600" dirty="0" smtClean="0">
                <a:solidFill>
                  <a:schemeClr val="bg1"/>
                </a:solidFill>
                <a:cs typeface="Times New Roman" charset="0"/>
              </a:rPr>
              <a:t>.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3373" name="Text Box 61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609600"/>
            <a:ext cx="76200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err="1" smtClean="0">
                <a:solidFill>
                  <a:schemeClr val="bg1"/>
                </a:solidFill>
                <a:latin typeface="Arial" charset="0"/>
              </a:rPr>
              <a:t>Biomolecules</a:t>
            </a:r>
            <a:r>
              <a:rPr lang="en-US" sz="4800" b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4800" b="1" dirty="0">
                <a:solidFill>
                  <a:schemeClr val="bg1"/>
                </a:solidFill>
                <a:latin typeface="Arial" charset="0"/>
              </a:rPr>
              <a:t/>
            </a:r>
            <a:br>
              <a:rPr lang="en-US" sz="4800" b="1" dirty="0">
                <a:solidFill>
                  <a:schemeClr val="bg1"/>
                </a:solidFill>
                <a:latin typeface="Arial" charset="0"/>
              </a:rPr>
            </a:br>
            <a:r>
              <a:rPr lang="en-US" sz="4800" b="1" dirty="0">
                <a:solidFill>
                  <a:schemeClr val="bg1"/>
                </a:solidFill>
                <a:latin typeface="Arial" charset="0"/>
              </a:rPr>
              <a:t>300</a:t>
            </a:r>
          </a:p>
        </p:txBody>
      </p:sp>
      <p:sp>
        <p:nvSpPr>
          <p:cNvPr id="13374" name="Rectangle 6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75" name="Rectangle 6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57" name="Picture 56" descr="amino acid.jpe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24400" y="3348037"/>
            <a:ext cx="2590800" cy="18297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CCNA1 v3 Module 1</a:t>
            </a:r>
          </a:p>
        </p:txBody>
      </p:sp>
      <p:sp>
        <p:nvSpPr>
          <p:cNvPr id="14347" name="Rectangle 1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348" name="Group 12"/>
          <p:cNvGrpSpPr>
            <a:grpSpLocks/>
          </p:cNvGrpSpPr>
          <p:nvPr/>
        </p:nvGrpSpPr>
        <p:grpSpPr bwMode="auto">
          <a:xfrm>
            <a:off x="762000" y="4267200"/>
            <a:ext cx="2438400" cy="819150"/>
            <a:chOff x="4848" y="3878"/>
            <a:chExt cx="912" cy="442"/>
          </a:xfrm>
        </p:grpSpPr>
        <p:sp>
          <p:nvSpPr>
            <p:cNvPr id="14349" name="AutoShape 13">
              <a:hlinkClick r:id="" action="ppaction://noaction" highlightClick="1"/>
              <a:hlinkHover r:id="" action="ppaction://macro?name=Click"/>
            </p:cNvPr>
            <p:cNvSpPr>
              <a:spLocks noChangeArrowheads="1"/>
            </p:cNvSpPr>
            <p:nvPr/>
          </p:nvSpPr>
          <p:spPr bwMode="auto">
            <a:xfrm>
              <a:off x="4848" y="3888"/>
              <a:ext cx="912" cy="432"/>
            </a:xfrm>
            <a:prstGeom prst="actionButtonBlank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66667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0" name="Text Box 14">
              <a:hlinkHover r:id="" action="ppaction://macro?name=Click"/>
            </p:cNvPr>
            <p:cNvSpPr txBox="1">
              <a:spLocks noChangeArrowheads="1"/>
            </p:cNvSpPr>
            <p:nvPr/>
          </p:nvSpPr>
          <p:spPr bwMode="auto">
            <a:xfrm>
              <a:off x="4896" y="3878"/>
              <a:ext cx="864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4000" b="1">
                  <a:solidFill>
                    <a:srgbClr val="FFFF00"/>
                  </a:solidFill>
                </a:rPr>
                <a:t>Answer</a:t>
              </a:r>
            </a:p>
          </p:txBody>
        </p:sp>
      </p:grpSp>
      <p:grpSp>
        <p:nvGrpSpPr>
          <p:cNvPr id="14351" name="Group 15"/>
          <p:cNvGrpSpPr>
            <a:grpSpLocks/>
          </p:cNvGrpSpPr>
          <p:nvPr/>
        </p:nvGrpSpPr>
        <p:grpSpPr bwMode="auto">
          <a:xfrm>
            <a:off x="7696200" y="5867400"/>
            <a:ext cx="1447800" cy="990600"/>
            <a:chOff x="4848" y="3696"/>
            <a:chExt cx="912" cy="624"/>
          </a:xfrm>
        </p:grpSpPr>
        <p:sp>
          <p:nvSpPr>
            <p:cNvPr id="14352" name="AutoShape 16">
              <a:hlinkClick r:id="rId4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actionButtonBlank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353" name="Group 17"/>
            <p:cNvGrpSpPr>
              <a:grpSpLocks/>
            </p:cNvGrpSpPr>
            <p:nvPr/>
          </p:nvGrpSpPr>
          <p:grpSpPr bwMode="auto">
            <a:xfrm>
              <a:off x="4896" y="3744"/>
              <a:ext cx="816" cy="528"/>
              <a:chOff x="4896" y="3744"/>
              <a:chExt cx="816" cy="528"/>
            </a:xfrm>
          </p:grpSpPr>
          <p:sp>
            <p:nvSpPr>
              <p:cNvPr id="14354" name="Line 18"/>
              <p:cNvSpPr>
                <a:spLocks noChangeShapeType="1"/>
              </p:cNvSpPr>
              <p:nvPr/>
            </p:nvSpPr>
            <p:spPr bwMode="auto">
              <a:xfrm>
                <a:off x="5010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5" name="Line 19"/>
              <p:cNvSpPr>
                <a:spLocks noChangeShapeType="1"/>
              </p:cNvSpPr>
              <p:nvPr/>
            </p:nvSpPr>
            <p:spPr bwMode="auto">
              <a:xfrm>
                <a:off x="5154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6" name="Line 20"/>
              <p:cNvSpPr>
                <a:spLocks noChangeShapeType="1"/>
              </p:cNvSpPr>
              <p:nvPr/>
            </p:nvSpPr>
            <p:spPr bwMode="auto">
              <a:xfrm>
                <a:off x="5298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7" name="Line 21"/>
              <p:cNvSpPr>
                <a:spLocks noChangeShapeType="1"/>
              </p:cNvSpPr>
              <p:nvPr/>
            </p:nvSpPr>
            <p:spPr bwMode="auto">
              <a:xfrm>
                <a:off x="5442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8" name="Line 22"/>
              <p:cNvSpPr>
                <a:spLocks noChangeShapeType="1"/>
              </p:cNvSpPr>
              <p:nvPr/>
            </p:nvSpPr>
            <p:spPr bwMode="auto">
              <a:xfrm>
                <a:off x="5586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9" name="Line 23"/>
              <p:cNvSpPr>
                <a:spLocks noChangeShapeType="1"/>
              </p:cNvSpPr>
              <p:nvPr/>
            </p:nvSpPr>
            <p:spPr bwMode="auto">
              <a:xfrm>
                <a:off x="4896" y="3840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0" name="Line 24"/>
              <p:cNvSpPr>
                <a:spLocks noChangeShapeType="1"/>
              </p:cNvSpPr>
              <p:nvPr/>
            </p:nvSpPr>
            <p:spPr bwMode="auto">
              <a:xfrm>
                <a:off x="4896" y="3954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1" name="Line 25"/>
              <p:cNvSpPr>
                <a:spLocks noChangeShapeType="1"/>
              </p:cNvSpPr>
              <p:nvPr/>
            </p:nvSpPr>
            <p:spPr bwMode="auto">
              <a:xfrm>
                <a:off x="4896" y="4068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2" name="Line 26"/>
              <p:cNvSpPr>
                <a:spLocks noChangeShapeType="1"/>
              </p:cNvSpPr>
              <p:nvPr/>
            </p:nvSpPr>
            <p:spPr bwMode="auto">
              <a:xfrm>
                <a:off x="4896" y="4182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3" name="Text Box 27"/>
              <p:cNvSpPr txBox="1">
                <a:spLocks noChangeArrowheads="1"/>
              </p:cNvSpPr>
              <p:nvPr/>
            </p:nvSpPr>
            <p:spPr bwMode="auto">
              <a:xfrm>
                <a:off x="4912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14364" name="Text Box 28"/>
              <p:cNvSpPr txBox="1">
                <a:spLocks noChangeArrowheads="1"/>
              </p:cNvSpPr>
              <p:nvPr/>
            </p:nvSpPr>
            <p:spPr bwMode="auto">
              <a:xfrm>
                <a:off x="5046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14365" name="Text Box 29"/>
              <p:cNvSpPr txBox="1">
                <a:spLocks noChangeArrowheads="1"/>
              </p:cNvSpPr>
              <p:nvPr/>
            </p:nvSpPr>
            <p:spPr bwMode="auto">
              <a:xfrm>
                <a:off x="5187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14366" name="Text Box 30"/>
              <p:cNvSpPr txBox="1">
                <a:spLocks noChangeArrowheads="1"/>
              </p:cNvSpPr>
              <p:nvPr/>
            </p:nvSpPr>
            <p:spPr bwMode="auto">
              <a:xfrm>
                <a:off x="5330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14367" name="Text Box 31"/>
              <p:cNvSpPr txBox="1">
                <a:spLocks noChangeArrowheads="1"/>
              </p:cNvSpPr>
              <p:nvPr/>
            </p:nvSpPr>
            <p:spPr bwMode="auto">
              <a:xfrm>
                <a:off x="5473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14368" name="Text Box 32"/>
              <p:cNvSpPr txBox="1">
                <a:spLocks noChangeArrowheads="1"/>
              </p:cNvSpPr>
              <p:nvPr/>
            </p:nvSpPr>
            <p:spPr bwMode="auto">
              <a:xfrm>
                <a:off x="5610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14369" name="Text Box 33"/>
              <p:cNvSpPr txBox="1">
                <a:spLocks noChangeArrowheads="1"/>
              </p:cNvSpPr>
              <p:nvPr/>
            </p:nvSpPr>
            <p:spPr bwMode="auto">
              <a:xfrm>
                <a:off x="4910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14370" name="Text Box 34"/>
              <p:cNvSpPr txBox="1">
                <a:spLocks noChangeArrowheads="1"/>
              </p:cNvSpPr>
              <p:nvPr/>
            </p:nvSpPr>
            <p:spPr bwMode="auto">
              <a:xfrm>
                <a:off x="5044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14371" name="Text Box 35"/>
              <p:cNvSpPr txBox="1">
                <a:spLocks noChangeArrowheads="1"/>
              </p:cNvSpPr>
              <p:nvPr/>
            </p:nvSpPr>
            <p:spPr bwMode="auto">
              <a:xfrm>
                <a:off x="5185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14372" name="Text Box 36"/>
              <p:cNvSpPr txBox="1">
                <a:spLocks noChangeArrowheads="1"/>
              </p:cNvSpPr>
              <p:nvPr/>
            </p:nvSpPr>
            <p:spPr bwMode="auto">
              <a:xfrm>
                <a:off x="5328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14373" name="Text Box 37"/>
              <p:cNvSpPr txBox="1">
                <a:spLocks noChangeArrowheads="1"/>
              </p:cNvSpPr>
              <p:nvPr/>
            </p:nvSpPr>
            <p:spPr bwMode="auto">
              <a:xfrm>
                <a:off x="5471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14374" name="Text Box 38"/>
              <p:cNvSpPr txBox="1">
                <a:spLocks noChangeArrowheads="1"/>
              </p:cNvSpPr>
              <p:nvPr/>
            </p:nvSpPr>
            <p:spPr bwMode="auto">
              <a:xfrm>
                <a:off x="5608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14375" name="Text Box 39"/>
              <p:cNvSpPr txBox="1">
                <a:spLocks noChangeArrowheads="1"/>
              </p:cNvSpPr>
              <p:nvPr/>
            </p:nvSpPr>
            <p:spPr bwMode="auto">
              <a:xfrm>
                <a:off x="4910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14376" name="Text Box 40"/>
              <p:cNvSpPr txBox="1">
                <a:spLocks noChangeArrowheads="1"/>
              </p:cNvSpPr>
              <p:nvPr/>
            </p:nvSpPr>
            <p:spPr bwMode="auto">
              <a:xfrm>
                <a:off x="5044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14377" name="Text Box 41"/>
              <p:cNvSpPr txBox="1">
                <a:spLocks noChangeArrowheads="1"/>
              </p:cNvSpPr>
              <p:nvPr/>
            </p:nvSpPr>
            <p:spPr bwMode="auto">
              <a:xfrm>
                <a:off x="5185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14378" name="Text Box 42"/>
              <p:cNvSpPr txBox="1">
                <a:spLocks noChangeArrowheads="1"/>
              </p:cNvSpPr>
              <p:nvPr/>
            </p:nvSpPr>
            <p:spPr bwMode="auto">
              <a:xfrm>
                <a:off x="5328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14379" name="Text Box 43"/>
              <p:cNvSpPr txBox="1">
                <a:spLocks noChangeArrowheads="1"/>
              </p:cNvSpPr>
              <p:nvPr/>
            </p:nvSpPr>
            <p:spPr bwMode="auto">
              <a:xfrm>
                <a:off x="5471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14380" name="Text Box 44"/>
              <p:cNvSpPr txBox="1">
                <a:spLocks noChangeArrowheads="1"/>
              </p:cNvSpPr>
              <p:nvPr/>
            </p:nvSpPr>
            <p:spPr bwMode="auto">
              <a:xfrm>
                <a:off x="5608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14381" name="Text Box 45"/>
              <p:cNvSpPr txBox="1">
                <a:spLocks noChangeArrowheads="1"/>
              </p:cNvSpPr>
              <p:nvPr/>
            </p:nvSpPr>
            <p:spPr bwMode="auto">
              <a:xfrm>
                <a:off x="4910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14382" name="Text Box 46"/>
              <p:cNvSpPr txBox="1">
                <a:spLocks noChangeArrowheads="1"/>
              </p:cNvSpPr>
              <p:nvPr/>
            </p:nvSpPr>
            <p:spPr bwMode="auto">
              <a:xfrm>
                <a:off x="5044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14383" name="Text Box 47"/>
              <p:cNvSpPr txBox="1">
                <a:spLocks noChangeArrowheads="1"/>
              </p:cNvSpPr>
              <p:nvPr/>
            </p:nvSpPr>
            <p:spPr bwMode="auto">
              <a:xfrm>
                <a:off x="5185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14384" name="Text Box 48"/>
              <p:cNvSpPr txBox="1">
                <a:spLocks noChangeArrowheads="1"/>
              </p:cNvSpPr>
              <p:nvPr/>
            </p:nvSpPr>
            <p:spPr bwMode="auto">
              <a:xfrm>
                <a:off x="5328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14385" name="Text Box 49"/>
              <p:cNvSpPr txBox="1">
                <a:spLocks noChangeArrowheads="1"/>
              </p:cNvSpPr>
              <p:nvPr/>
            </p:nvSpPr>
            <p:spPr bwMode="auto">
              <a:xfrm>
                <a:off x="5471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14386" name="Text Box 50"/>
              <p:cNvSpPr txBox="1">
                <a:spLocks noChangeArrowheads="1"/>
              </p:cNvSpPr>
              <p:nvPr/>
            </p:nvSpPr>
            <p:spPr bwMode="auto">
              <a:xfrm>
                <a:off x="5608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14387" name="Text Box 51"/>
              <p:cNvSpPr txBox="1">
                <a:spLocks noChangeArrowheads="1"/>
              </p:cNvSpPr>
              <p:nvPr/>
            </p:nvSpPr>
            <p:spPr bwMode="auto">
              <a:xfrm>
                <a:off x="4910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14388" name="Text Box 52"/>
              <p:cNvSpPr txBox="1">
                <a:spLocks noChangeArrowheads="1"/>
              </p:cNvSpPr>
              <p:nvPr/>
            </p:nvSpPr>
            <p:spPr bwMode="auto">
              <a:xfrm>
                <a:off x="5044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14389" name="Text Box 53"/>
              <p:cNvSpPr txBox="1">
                <a:spLocks noChangeArrowheads="1"/>
              </p:cNvSpPr>
              <p:nvPr/>
            </p:nvSpPr>
            <p:spPr bwMode="auto">
              <a:xfrm>
                <a:off x="5185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14390" name="Text Box 54"/>
              <p:cNvSpPr txBox="1">
                <a:spLocks noChangeArrowheads="1"/>
              </p:cNvSpPr>
              <p:nvPr/>
            </p:nvSpPr>
            <p:spPr bwMode="auto">
              <a:xfrm>
                <a:off x="5328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14391" name="Text Box 55"/>
              <p:cNvSpPr txBox="1">
                <a:spLocks noChangeArrowheads="1"/>
              </p:cNvSpPr>
              <p:nvPr/>
            </p:nvSpPr>
            <p:spPr bwMode="auto">
              <a:xfrm>
                <a:off x="5471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14392" name="Text Box 56"/>
              <p:cNvSpPr txBox="1">
                <a:spLocks noChangeArrowheads="1"/>
              </p:cNvSpPr>
              <p:nvPr/>
            </p:nvSpPr>
            <p:spPr bwMode="auto">
              <a:xfrm>
                <a:off x="5608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</p:grpSp>
        <p:sp>
          <p:nvSpPr>
            <p:cNvPr id="14393" name="Rectangle 57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94" name="Rectangle 58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395" name="Rectangle 5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524000" y="6553200"/>
            <a:ext cx="6096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1400">
                <a:solidFill>
                  <a:schemeClr val="tx1"/>
                </a:solidFill>
              </a:rPr>
              <a:t>CCNA1 v3 Module 1</a:t>
            </a:r>
          </a:p>
        </p:txBody>
      </p:sp>
      <p:sp>
        <p:nvSpPr>
          <p:cNvPr id="14340" name="Text Box 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62000" y="5105400"/>
            <a:ext cx="754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algn="l"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</a:rPr>
              <a:t>A:  </a:t>
            </a:r>
            <a:r>
              <a:rPr lang="en-US" sz="2400" dirty="0" smtClean="0">
                <a:solidFill>
                  <a:schemeClr val="tx1"/>
                </a:solidFill>
              </a:rPr>
              <a:t>What is cellulose?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4341" name="Text Box 5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2438400"/>
            <a:ext cx="7620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dirty="0" smtClean="0">
                <a:solidFill>
                  <a:schemeClr val="bg1"/>
                </a:solidFill>
                <a:cs typeface="Times New Roman" charset="0"/>
              </a:rPr>
              <a:t>This polysaccharide makes up cell walls and no animals make an enzyme to digest it.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4397" name="Text Box 61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609600"/>
            <a:ext cx="76200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err="1" smtClean="0">
                <a:solidFill>
                  <a:schemeClr val="bg1"/>
                </a:solidFill>
                <a:latin typeface="Arial" charset="0"/>
              </a:rPr>
              <a:t>Biomolecules</a:t>
            </a:r>
            <a:r>
              <a:rPr lang="en-US" sz="4800" b="1" dirty="0" smtClean="0">
                <a:solidFill>
                  <a:schemeClr val="bg1"/>
                </a:solidFill>
                <a:latin typeface="Arial" charset="0"/>
              </a:rPr>
              <a:t> 2 </a:t>
            </a:r>
            <a:r>
              <a:rPr lang="en-US" sz="4800" b="1" dirty="0">
                <a:solidFill>
                  <a:schemeClr val="bg1"/>
                </a:solidFill>
                <a:latin typeface="Arial" charset="0"/>
              </a:rPr>
              <a:t/>
            </a:r>
            <a:br>
              <a:rPr lang="en-US" sz="4800" b="1" dirty="0">
                <a:solidFill>
                  <a:schemeClr val="bg1"/>
                </a:solidFill>
                <a:latin typeface="Arial" charset="0"/>
              </a:rPr>
            </a:br>
            <a:r>
              <a:rPr lang="en-US" sz="4800" b="1" dirty="0">
                <a:solidFill>
                  <a:schemeClr val="bg1"/>
                </a:solidFill>
                <a:latin typeface="Arial" charset="0"/>
              </a:rPr>
              <a:t>400</a:t>
            </a:r>
          </a:p>
        </p:txBody>
      </p:sp>
      <p:sp>
        <p:nvSpPr>
          <p:cNvPr id="14398" name="Rectangle 6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9" name="Rectangle 6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CCNA1 v3 Module 1</a:t>
            </a:r>
          </a:p>
        </p:txBody>
      </p:sp>
      <p:sp>
        <p:nvSpPr>
          <p:cNvPr id="15372" name="Rectangle 1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373" name="Group 13"/>
          <p:cNvGrpSpPr>
            <a:grpSpLocks/>
          </p:cNvGrpSpPr>
          <p:nvPr/>
        </p:nvGrpSpPr>
        <p:grpSpPr bwMode="auto">
          <a:xfrm>
            <a:off x="762000" y="4876800"/>
            <a:ext cx="2438400" cy="819150"/>
            <a:chOff x="4848" y="3878"/>
            <a:chExt cx="912" cy="442"/>
          </a:xfrm>
        </p:grpSpPr>
        <p:sp>
          <p:nvSpPr>
            <p:cNvPr id="15374" name="AutoShape 14">
              <a:hlinkClick r:id="" action="ppaction://noaction" highlightClick="1"/>
              <a:hlinkHover r:id="" action="ppaction://macro?name=Click"/>
            </p:cNvPr>
            <p:cNvSpPr>
              <a:spLocks noChangeArrowheads="1"/>
            </p:cNvSpPr>
            <p:nvPr/>
          </p:nvSpPr>
          <p:spPr bwMode="auto">
            <a:xfrm>
              <a:off x="4848" y="3888"/>
              <a:ext cx="912" cy="432"/>
            </a:xfrm>
            <a:prstGeom prst="actionButtonBlank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66667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5" name="Text Box 15">
              <a:hlinkHover r:id="" action="ppaction://macro?name=Click"/>
            </p:cNvPr>
            <p:cNvSpPr txBox="1">
              <a:spLocks noChangeArrowheads="1"/>
            </p:cNvSpPr>
            <p:nvPr/>
          </p:nvSpPr>
          <p:spPr bwMode="auto">
            <a:xfrm>
              <a:off x="4896" y="3878"/>
              <a:ext cx="864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4000" b="1">
                  <a:solidFill>
                    <a:srgbClr val="FFFF00"/>
                  </a:solidFill>
                </a:rPr>
                <a:t>Answer</a:t>
              </a:r>
            </a:p>
          </p:txBody>
        </p:sp>
      </p:grpSp>
      <p:grpSp>
        <p:nvGrpSpPr>
          <p:cNvPr id="15376" name="Group 16"/>
          <p:cNvGrpSpPr>
            <a:grpSpLocks/>
          </p:cNvGrpSpPr>
          <p:nvPr/>
        </p:nvGrpSpPr>
        <p:grpSpPr bwMode="auto">
          <a:xfrm>
            <a:off x="7696200" y="5867400"/>
            <a:ext cx="1447800" cy="990600"/>
            <a:chOff x="4848" y="3696"/>
            <a:chExt cx="912" cy="624"/>
          </a:xfrm>
        </p:grpSpPr>
        <p:sp>
          <p:nvSpPr>
            <p:cNvPr id="15377" name="AutoShape 17">
              <a:hlinkClick r:id="rId4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actionButtonBlank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378" name="Group 18"/>
            <p:cNvGrpSpPr>
              <a:grpSpLocks/>
            </p:cNvGrpSpPr>
            <p:nvPr/>
          </p:nvGrpSpPr>
          <p:grpSpPr bwMode="auto">
            <a:xfrm>
              <a:off x="4896" y="3744"/>
              <a:ext cx="816" cy="528"/>
              <a:chOff x="4896" y="3744"/>
              <a:chExt cx="816" cy="528"/>
            </a:xfrm>
          </p:grpSpPr>
          <p:sp>
            <p:nvSpPr>
              <p:cNvPr id="15379" name="Line 19"/>
              <p:cNvSpPr>
                <a:spLocks noChangeShapeType="1"/>
              </p:cNvSpPr>
              <p:nvPr/>
            </p:nvSpPr>
            <p:spPr bwMode="auto">
              <a:xfrm>
                <a:off x="5010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0" name="Line 20"/>
              <p:cNvSpPr>
                <a:spLocks noChangeShapeType="1"/>
              </p:cNvSpPr>
              <p:nvPr/>
            </p:nvSpPr>
            <p:spPr bwMode="auto">
              <a:xfrm>
                <a:off x="5154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1" name="Line 21"/>
              <p:cNvSpPr>
                <a:spLocks noChangeShapeType="1"/>
              </p:cNvSpPr>
              <p:nvPr/>
            </p:nvSpPr>
            <p:spPr bwMode="auto">
              <a:xfrm>
                <a:off x="5298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2" name="Line 22"/>
              <p:cNvSpPr>
                <a:spLocks noChangeShapeType="1"/>
              </p:cNvSpPr>
              <p:nvPr/>
            </p:nvSpPr>
            <p:spPr bwMode="auto">
              <a:xfrm>
                <a:off x="5442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3" name="Line 23"/>
              <p:cNvSpPr>
                <a:spLocks noChangeShapeType="1"/>
              </p:cNvSpPr>
              <p:nvPr/>
            </p:nvSpPr>
            <p:spPr bwMode="auto">
              <a:xfrm>
                <a:off x="5586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4" name="Line 24"/>
              <p:cNvSpPr>
                <a:spLocks noChangeShapeType="1"/>
              </p:cNvSpPr>
              <p:nvPr/>
            </p:nvSpPr>
            <p:spPr bwMode="auto">
              <a:xfrm>
                <a:off x="4896" y="3840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5" name="Line 25"/>
              <p:cNvSpPr>
                <a:spLocks noChangeShapeType="1"/>
              </p:cNvSpPr>
              <p:nvPr/>
            </p:nvSpPr>
            <p:spPr bwMode="auto">
              <a:xfrm>
                <a:off x="4896" y="3954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6" name="Line 26"/>
              <p:cNvSpPr>
                <a:spLocks noChangeShapeType="1"/>
              </p:cNvSpPr>
              <p:nvPr/>
            </p:nvSpPr>
            <p:spPr bwMode="auto">
              <a:xfrm>
                <a:off x="4896" y="4068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7" name="Line 27"/>
              <p:cNvSpPr>
                <a:spLocks noChangeShapeType="1"/>
              </p:cNvSpPr>
              <p:nvPr/>
            </p:nvSpPr>
            <p:spPr bwMode="auto">
              <a:xfrm>
                <a:off x="4896" y="4182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8" name="Text Box 28"/>
              <p:cNvSpPr txBox="1">
                <a:spLocks noChangeArrowheads="1"/>
              </p:cNvSpPr>
              <p:nvPr/>
            </p:nvSpPr>
            <p:spPr bwMode="auto">
              <a:xfrm>
                <a:off x="4912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15389" name="Text Box 29"/>
              <p:cNvSpPr txBox="1">
                <a:spLocks noChangeArrowheads="1"/>
              </p:cNvSpPr>
              <p:nvPr/>
            </p:nvSpPr>
            <p:spPr bwMode="auto">
              <a:xfrm>
                <a:off x="5046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15390" name="Text Box 30"/>
              <p:cNvSpPr txBox="1">
                <a:spLocks noChangeArrowheads="1"/>
              </p:cNvSpPr>
              <p:nvPr/>
            </p:nvSpPr>
            <p:spPr bwMode="auto">
              <a:xfrm>
                <a:off x="5187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15391" name="Text Box 31"/>
              <p:cNvSpPr txBox="1">
                <a:spLocks noChangeArrowheads="1"/>
              </p:cNvSpPr>
              <p:nvPr/>
            </p:nvSpPr>
            <p:spPr bwMode="auto">
              <a:xfrm>
                <a:off x="5330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15392" name="Text Box 32"/>
              <p:cNvSpPr txBox="1">
                <a:spLocks noChangeArrowheads="1"/>
              </p:cNvSpPr>
              <p:nvPr/>
            </p:nvSpPr>
            <p:spPr bwMode="auto">
              <a:xfrm>
                <a:off x="5473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15393" name="Text Box 33"/>
              <p:cNvSpPr txBox="1">
                <a:spLocks noChangeArrowheads="1"/>
              </p:cNvSpPr>
              <p:nvPr/>
            </p:nvSpPr>
            <p:spPr bwMode="auto">
              <a:xfrm>
                <a:off x="5610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15394" name="Text Box 34"/>
              <p:cNvSpPr txBox="1">
                <a:spLocks noChangeArrowheads="1"/>
              </p:cNvSpPr>
              <p:nvPr/>
            </p:nvSpPr>
            <p:spPr bwMode="auto">
              <a:xfrm>
                <a:off x="4910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15395" name="Text Box 35"/>
              <p:cNvSpPr txBox="1">
                <a:spLocks noChangeArrowheads="1"/>
              </p:cNvSpPr>
              <p:nvPr/>
            </p:nvSpPr>
            <p:spPr bwMode="auto">
              <a:xfrm>
                <a:off x="5044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15396" name="Text Box 36"/>
              <p:cNvSpPr txBox="1">
                <a:spLocks noChangeArrowheads="1"/>
              </p:cNvSpPr>
              <p:nvPr/>
            </p:nvSpPr>
            <p:spPr bwMode="auto">
              <a:xfrm>
                <a:off x="5185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15397" name="Text Box 37"/>
              <p:cNvSpPr txBox="1">
                <a:spLocks noChangeArrowheads="1"/>
              </p:cNvSpPr>
              <p:nvPr/>
            </p:nvSpPr>
            <p:spPr bwMode="auto">
              <a:xfrm>
                <a:off x="5328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15398" name="Text Box 38"/>
              <p:cNvSpPr txBox="1">
                <a:spLocks noChangeArrowheads="1"/>
              </p:cNvSpPr>
              <p:nvPr/>
            </p:nvSpPr>
            <p:spPr bwMode="auto">
              <a:xfrm>
                <a:off x="5471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15399" name="Text Box 39"/>
              <p:cNvSpPr txBox="1">
                <a:spLocks noChangeArrowheads="1"/>
              </p:cNvSpPr>
              <p:nvPr/>
            </p:nvSpPr>
            <p:spPr bwMode="auto">
              <a:xfrm>
                <a:off x="5608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15400" name="Text Box 40"/>
              <p:cNvSpPr txBox="1">
                <a:spLocks noChangeArrowheads="1"/>
              </p:cNvSpPr>
              <p:nvPr/>
            </p:nvSpPr>
            <p:spPr bwMode="auto">
              <a:xfrm>
                <a:off x="4910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15401" name="Text Box 41"/>
              <p:cNvSpPr txBox="1">
                <a:spLocks noChangeArrowheads="1"/>
              </p:cNvSpPr>
              <p:nvPr/>
            </p:nvSpPr>
            <p:spPr bwMode="auto">
              <a:xfrm>
                <a:off x="5044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15402" name="Text Box 42"/>
              <p:cNvSpPr txBox="1">
                <a:spLocks noChangeArrowheads="1"/>
              </p:cNvSpPr>
              <p:nvPr/>
            </p:nvSpPr>
            <p:spPr bwMode="auto">
              <a:xfrm>
                <a:off x="5185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15403" name="Text Box 43"/>
              <p:cNvSpPr txBox="1">
                <a:spLocks noChangeArrowheads="1"/>
              </p:cNvSpPr>
              <p:nvPr/>
            </p:nvSpPr>
            <p:spPr bwMode="auto">
              <a:xfrm>
                <a:off x="5328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15404" name="Text Box 44"/>
              <p:cNvSpPr txBox="1">
                <a:spLocks noChangeArrowheads="1"/>
              </p:cNvSpPr>
              <p:nvPr/>
            </p:nvSpPr>
            <p:spPr bwMode="auto">
              <a:xfrm>
                <a:off x="5471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15405" name="Text Box 45"/>
              <p:cNvSpPr txBox="1">
                <a:spLocks noChangeArrowheads="1"/>
              </p:cNvSpPr>
              <p:nvPr/>
            </p:nvSpPr>
            <p:spPr bwMode="auto">
              <a:xfrm>
                <a:off x="5608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15406" name="Text Box 46"/>
              <p:cNvSpPr txBox="1">
                <a:spLocks noChangeArrowheads="1"/>
              </p:cNvSpPr>
              <p:nvPr/>
            </p:nvSpPr>
            <p:spPr bwMode="auto">
              <a:xfrm>
                <a:off x="4910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15407" name="Text Box 47"/>
              <p:cNvSpPr txBox="1">
                <a:spLocks noChangeArrowheads="1"/>
              </p:cNvSpPr>
              <p:nvPr/>
            </p:nvSpPr>
            <p:spPr bwMode="auto">
              <a:xfrm>
                <a:off x="5044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15408" name="Text Box 48"/>
              <p:cNvSpPr txBox="1">
                <a:spLocks noChangeArrowheads="1"/>
              </p:cNvSpPr>
              <p:nvPr/>
            </p:nvSpPr>
            <p:spPr bwMode="auto">
              <a:xfrm>
                <a:off x="5185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15409" name="Text Box 49"/>
              <p:cNvSpPr txBox="1">
                <a:spLocks noChangeArrowheads="1"/>
              </p:cNvSpPr>
              <p:nvPr/>
            </p:nvSpPr>
            <p:spPr bwMode="auto">
              <a:xfrm>
                <a:off x="5328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15410" name="Text Box 50"/>
              <p:cNvSpPr txBox="1">
                <a:spLocks noChangeArrowheads="1"/>
              </p:cNvSpPr>
              <p:nvPr/>
            </p:nvSpPr>
            <p:spPr bwMode="auto">
              <a:xfrm>
                <a:off x="5471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15411" name="Text Box 51"/>
              <p:cNvSpPr txBox="1">
                <a:spLocks noChangeArrowheads="1"/>
              </p:cNvSpPr>
              <p:nvPr/>
            </p:nvSpPr>
            <p:spPr bwMode="auto">
              <a:xfrm>
                <a:off x="5608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15412" name="Text Box 52"/>
              <p:cNvSpPr txBox="1">
                <a:spLocks noChangeArrowheads="1"/>
              </p:cNvSpPr>
              <p:nvPr/>
            </p:nvSpPr>
            <p:spPr bwMode="auto">
              <a:xfrm>
                <a:off x="4910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15413" name="Text Box 53"/>
              <p:cNvSpPr txBox="1">
                <a:spLocks noChangeArrowheads="1"/>
              </p:cNvSpPr>
              <p:nvPr/>
            </p:nvSpPr>
            <p:spPr bwMode="auto">
              <a:xfrm>
                <a:off x="5044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15414" name="Text Box 54"/>
              <p:cNvSpPr txBox="1">
                <a:spLocks noChangeArrowheads="1"/>
              </p:cNvSpPr>
              <p:nvPr/>
            </p:nvSpPr>
            <p:spPr bwMode="auto">
              <a:xfrm>
                <a:off x="5185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15415" name="Text Box 55"/>
              <p:cNvSpPr txBox="1">
                <a:spLocks noChangeArrowheads="1"/>
              </p:cNvSpPr>
              <p:nvPr/>
            </p:nvSpPr>
            <p:spPr bwMode="auto">
              <a:xfrm>
                <a:off x="5328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15416" name="Text Box 56"/>
              <p:cNvSpPr txBox="1">
                <a:spLocks noChangeArrowheads="1"/>
              </p:cNvSpPr>
              <p:nvPr/>
            </p:nvSpPr>
            <p:spPr bwMode="auto">
              <a:xfrm>
                <a:off x="5471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15417" name="Text Box 57"/>
              <p:cNvSpPr txBox="1">
                <a:spLocks noChangeArrowheads="1"/>
              </p:cNvSpPr>
              <p:nvPr/>
            </p:nvSpPr>
            <p:spPr bwMode="auto">
              <a:xfrm>
                <a:off x="5608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</p:grpSp>
        <p:sp>
          <p:nvSpPr>
            <p:cNvPr id="15418" name="Rectangle 58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9" name="Rectangle 59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420" name="Rectangle 60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524000" y="6553200"/>
            <a:ext cx="6096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1400">
                <a:solidFill>
                  <a:schemeClr val="tx1"/>
                </a:solidFill>
              </a:rPr>
              <a:t>CCNA1 v3 Module 1</a:t>
            </a:r>
          </a:p>
        </p:txBody>
      </p:sp>
      <p:sp>
        <p:nvSpPr>
          <p:cNvPr id="15364" name="Text Box 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5791200"/>
            <a:ext cx="754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93700" indent="-393700" algn="l"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</a:rPr>
              <a:t>A: </a:t>
            </a:r>
            <a:r>
              <a:rPr lang="en-US" sz="2400" dirty="0" smtClean="0">
                <a:solidFill>
                  <a:schemeClr val="tx1"/>
                </a:solidFill>
              </a:rPr>
              <a:t>What is a peptide bond?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5365" name="Text Box 5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62000" y="2438400"/>
            <a:ext cx="7620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dirty="0" smtClean="0">
                <a:solidFill>
                  <a:schemeClr val="bg1"/>
                </a:solidFill>
                <a:cs typeface="Times New Roman" charset="0"/>
              </a:rPr>
              <a:t>This is the name of the bond that holds amino acids together in proteins.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5422" name="Text Box 6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609600"/>
            <a:ext cx="76200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err="1" smtClean="0">
                <a:solidFill>
                  <a:schemeClr val="bg1"/>
                </a:solidFill>
                <a:latin typeface="Arial" charset="0"/>
              </a:rPr>
              <a:t>Biomolecules</a:t>
            </a:r>
            <a:r>
              <a:rPr lang="en-US" sz="4800" b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4800" b="1" dirty="0">
                <a:solidFill>
                  <a:schemeClr val="bg1"/>
                </a:solidFill>
                <a:latin typeface="Arial" charset="0"/>
              </a:rPr>
              <a:t/>
            </a:r>
            <a:br>
              <a:rPr lang="en-US" sz="4800" b="1" dirty="0">
                <a:solidFill>
                  <a:schemeClr val="bg1"/>
                </a:solidFill>
                <a:latin typeface="Arial" charset="0"/>
              </a:rPr>
            </a:br>
            <a:r>
              <a:rPr lang="en-US" sz="4800" b="1" dirty="0">
                <a:solidFill>
                  <a:schemeClr val="bg1"/>
                </a:solidFill>
                <a:latin typeface="Arial" charset="0"/>
              </a:rPr>
              <a:t>500</a:t>
            </a:r>
          </a:p>
        </p:txBody>
      </p:sp>
      <p:sp>
        <p:nvSpPr>
          <p:cNvPr id="15423" name="Rectangle 6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24" name="Rectangle 6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CCNA1 v3 Module 1</a:t>
            </a:r>
          </a:p>
        </p:txBody>
      </p:sp>
      <p:sp>
        <p:nvSpPr>
          <p:cNvPr id="16396" name="Rectangle 1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397" name="Group 13"/>
          <p:cNvGrpSpPr>
            <a:grpSpLocks/>
          </p:cNvGrpSpPr>
          <p:nvPr/>
        </p:nvGrpSpPr>
        <p:grpSpPr bwMode="auto">
          <a:xfrm>
            <a:off x="762000" y="4267200"/>
            <a:ext cx="2438400" cy="819150"/>
            <a:chOff x="4848" y="3878"/>
            <a:chExt cx="912" cy="442"/>
          </a:xfrm>
        </p:grpSpPr>
        <p:sp>
          <p:nvSpPr>
            <p:cNvPr id="16398" name="AutoShape 14">
              <a:hlinkClick r:id="" action="ppaction://noaction" highlightClick="1"/>
              <a:hlinkHover r:id="" action="ppaction://macro?name=Click"/>
            </p:cNvPr>
            <p:cNvSpPr>
              <a:spLocks noChangeArrowheads="1"/>
            </p:cNvSpPr>
            <p:nvPr/>
          </p:nvSpPr>
          <p:spPr bwMode="auto">
            <a:xfrm>
              <a:off x="4848" y="3888"/>
              <a:ext cx="912" cy="432"/>
            </a:xfrm>
            <a:prstGeom prst="actionButtonBlank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66667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9" name="Text Box 15">
              <a:hlinkHover r:id="" action="ppaction://macro?name=Click"/>
            </p:cNvPr>
            <p:cNvSpPr txBox="1">
              <a:spLocks noChangeArrowheads="1"/>
            </p:cNvSpPr>
            <p:nvPr/>
          </p:nvSpPr>
          <p:spPr bwMode="auto">
            <a:xfrm>
              <a:off x="4896" y="3878"/>
              <a:ext cx="864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4000" b="1">
                  <a:solidFill>
                    <a:srgbClr val="FFFF00"/>
                  </a:solidFill>
                </a:rPr>
                <a:t>Answer</a:t>
              </a:r>
            </a:p>
          </p:txBody>
        </p:sp>
      </p:grpSp>
      <p:grpSp>
        <p:nvGrpSpPr>
          <p:cNvPr id="16400" name="Group 16"/>
          <p:cNvGrpSpPr>
            <a:grpSpLocks/>
          </p:cNvGrpSpPr>
          <p:nvPr/>
        </p:nvGrpSpPr>
        <p:grpSpPr bwMode="auto">
          <a:xfrm>
            <a:off x="7696200" y="5867400"/>
            <a:ext cx="1447800" cy="990600"/>
            <a:chOff x="4848" y="3696"/>
            <a:chExt cx="912" cy="624"/>
          </a:xfrm>
        </p:grpSpPr>
        <p:sp>
          <p:nvSpPr>
            <p:cNvPr id="16401" name="AutoShape 17">
              <a:hlinkClick r:id="rId4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actionButtonBlank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6402" name="Group 18"/>
            <p:cNvGrpSpPr>
              <a:grpSpLocks/>
            </p:cNvGrpSpPr>
            <p:nvPr/>
          </p:nvGrpSpPr>
          <p:grpSpPr bwMode="auto">
            <a:xfrm>
              <a:off x="4896" y="3744"/>
              <a:ext cx="816" cy="528"/>
              <a:chOff x="4896" y="3744"/>
              <a:chExt cx="816" cy="528"/>
            </a:xfrm>
          </p:grpSpPr>
          <p:sp>
            <p:nvSpPr>
              <p:cNvPr id="16403" name="Line 19"/>
              <p:cNvSpPr>
                <a:spLocks noChangeShapeType="1"/>
              </p:cNvSpPr>
              <p:nvPr/>
            </p:nvSpPr>
            <p:spPr bwMode="auto">
              <a:xfrm>
                <a:off x="5010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4" name="Line 20"/>
              <p:cNvSpPr>
                <a:spLocks noChangeShapeType="1"/>
              </p:cNvSpPr>
              <p:nvPr/>
            </p:nvSpPr>
            <p:spPr bwMode="auto">
              <a:xfrm>
                <a:off x="5154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5" name="Line 21"/>
              <p:cNvSpPr>
                <a:spLocks noChangeShapeType="1"/>
              </p:cNvSpPr>
              <p:nvPr/>
            </p:nvSpPr>
            <p:spPr bwMode="auto">
              <a:xfrm>
                <a:off x="5298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6" name="Line 22"/>
              <p:cNvSpPr>
                <a:spLocks noChangeShapeType="1"/>
              </p:cNvSpPr>
              <p:nvPr/>
            </p:nvSpPr>
            <p:spPr bwMode="auto">
              <a:xfrm>
                <a:off x="5442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7" name="Line 23"/>
              <p:cNvSpPr>
                <a:spLocks noChangeShapeType="1"/>
              </p:cNvSpPr>
              <p:nvPr/>
            </p:nvSpPr>
            <p:spPr bwMode="auto">
              <a:xfrm>
                <a:off x="5586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8" name="Line 24"/>
              <p:cNvSpPr>
                <a:spLocks noChangeShapeType="1"/>
              </p:cNvSpPr>
              <p:nvPr/>
            </p:nvSpPr>
            <p:spPr bwMode="auto">
              <a:xfrm>
                <a:off x="4896" y="3840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9" name="Line 25"/>
              <p:cNvSpPr>
                <a:spLocks noChangeShapeType="1"/>
              </p:cNvSpPr>
              <p:nvPr/>
            </p:nvSpPr>
            <p:spPr bwMode="auto">
              <a:xfrm>
                <a:off x="4896" y="3954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0" name="Line 26"/>
              <p:cNvSpPr>
                <a:spLocks noChangeShapeType="1"/>
              </p:cNvSpPr>
              <p:nvPr/>
            </p:nvSpPr>
            <p:spPr bwMode="auto">
              <a:xfrm>
                <a:off x="4896" y="4068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1" name="Line 27"/>
              <p:cNvSpPr>
                <a:spLocks noChangeShapeType="1"/>
              </p:cNvSpPr>
              <p:nvPr/>
            </p:nvSpPr>
            <p:spPr bwMode="auto">
              <a:xfrm>
                <a:off x="4896" y="4182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2" name="Text Box 28"/>
              <p:cNvSpPr txBox="1">
                <a:spLocks noChangeArrowheads="1"/>
              </p:cNvSpPr>
              <p:nvPr/>
            </p:nvSpPr>
            <p:spPr bwMode="auto">
              <a:xfrm>
                <a:off x="4912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16413" name="Text Box 29"/>
              <p:cNvSpPr txBox="1">
                <a:spLocks noChangeArrowheads="1"/>
              </p:cNvSpPr>
              <p:nvPr/>
            </p:nvSpPr>
            <p:spPr bwMode="auto">
              <a:xfrm>
                <a:off x="5046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16414" name="Text Box 30"/>
              <p:cNvSpPr txBox="1">
                <a:spLocks noChangeArrowheads="1"/>
              </p:cNvSpPr>
              <p:nvPr/>
            </p:nvSpPr>
            <p:spPr bwMode="auto">
              <a:xfrm>
                <a:off x="5187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16415" name="Text Box 31"/>
              <p:cNvSpPr txBox="1">
                <a:spLocks noChangeArrowheads="1"/>
              </p:cNvSpPr>
              <p:nvPr/>
            </p:nvSpPr>
            <p:spPr bwMode="auto">
              <a:xfrm>
                <a:off x="5330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16416" name="Text Box 32"/>
              <p:cNvSpPr txBox="1">
                <a:spLocks noChangeArrowheads="1"/>
              </p:cNvSpPr>
              <p:nvPr/>
            </p:nvSpPr>
            <p:spPr bwMode="auto">
              <a:xfrm>
                <a:off x="5473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16417" name="Text Box 33"/>
              <p:cNvSpPr txBox="1">
                <a:spLocks noChangeArrowheads="1"/>
              </p:cNvSpPr>
              <p:nvPr/>
            </p:nvSpPr>
            <p:spPr bwMode="auto">
              <a:xfrm>
                <a:off x="5610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16418" name="Text Box 34"/>
              <p:cNvSpPr txBox="1">
                <a:spLocks noChangeArrowheads="1"/>
              </p:cNvSpPr>
              <p:nvPr/>
            </p:nvSpPr>
            <p:spPr bwMode="auto">
              <a:xfrm>
                <a:off x="4910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16419" name="Text Box 35"/>
              <p:cNvSpPr txBox="1">
                <a:spLocks noChangeArrowheads="1"/>
              </p:cNvSpPr>
              <p:nvPr/>
            </p:nvSpPr>
            <p:spPr bwMode="auto">
              <a:xfrm>
                <a:off x="5044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16420" name="Text Box 36"/>
              <p:cNvSpPr txBox="1">
                <a:spLocks noChangeArrowheads="1"/>
              </p:cNvSpPr>
              <p:nvPr/>
            </p:nvSpPr>
            <p:spPr bwMode="auto">
              <a:xfrm>
                <a:off x="5185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16421" name="Text Box 37"/>
              <p:cNvSpPr txBox="1">
                <a:spLocks noChangeArrowheads="1"/>
              </p:cNvSpPr>
              <p:nvPr/>
            </p:nvSpPr>
            <p:spPr bwMode="auto">
              <a:xfrm>
                <a:off x="5328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16422" name="Text Box 38"/>
              <p:cNvSpPr txBox="1">
                <a:spLocks noChangeArrowheads="1"/>
              </p:cNvSpPr>
              <p:nvPr/>
            </p:nvSpPr>
            <p:spPr bwMode="auto">
              <a:xfrm>
                <a:off x="5471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16423" name="Text Box 39"/>
              <p:cNvSpPr txBox="1">
                <a:spLocks noChangeArrowheads="1"/>
              </p:cNvSpPr>
              <p:nvPr/>
            </p:nvSpPr>
            <p:spPr bwMode="auto">
              <a:xfrm>
                <a:off x="5608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16424" name="Text Box 40"/>
              <p:cNvSpPr txBox="1">
                <a:spLocks noChangeArrowheads="1"/>
              </p:cNvSpPr>
              <p:nvPr/>
            </p:nvSpPr>
            <p:spPr bwMode="auto">
              <a:xfrm>
                <a:off x="4910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16425" name="Text Box 41"/>
              <p:cNvSpPr txBox="1">
                <a:spLocks noChangeArrowheads="1"/>
              </p:cNvSpPr>
              <p:nvPr/>
            </p:nvSpPr>
            <p:spPr bwMode="auto">
              <a:xfrm>
                <a:off x="5044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16426" name="Text Box 42"/>
              <p:cNvSpPr txBox="1">
                <a:spLocks noChangeArrowheads="1"/>
              </p:cNvSpPr>
              <p:nvPr/>
            </p:nvSpPr>
            <p:spPr bwMode="auto">
              <a:xfrm>
                <a:off x="5185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16427" name="Text Box 43"/>
              <p:cNvSpPr txBox="1">
                <a:spLocks noChangeArrowheads="1"/>
              </p:cNvSpPr>
              <p:nvPr/>
            </p:nvSpPr>
            <p:spPr bwMode="auto">
              <a:xfrm>
                <a:off x="5328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16428" name="Text Box 44"/>
              <p:cNvSpPr txBox="1">
                <a:spLocks noChangeArrowheads="1"/>
              </p:cNvSpPr>
              <p:nvPr/>
            </p:nvSpPr>
            <p:spPr bwMode="auto">
              <a:xfrm>
                <a:off x="5471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16429" name="Text Box 45"/>
              <p:cNvSpPr txBox="1">
                <a:spLocks noChangeArrowheads="1"/>
              </p:cNvSpPr>
              <p:nvPr/>
            </p:nvSpPr>
            <p:spPr bwMode="auto">
              <a:xfrm>
                <a:off x="5608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16430" name="Text Box 46"/>
              <p:cNvSpPr txBox="1">
                <a:spLocks noChangeArrowheads="1"/>
              </p:cNvSpPr>
              <p:nvPr/>
            </p:nvSpPr>
            <p:spPr bwMode="auto">
              <a:xfrm>
                <a:off x="4910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16431" name="Text Box 47"/>
              <p:cNvSpPr txBox="1">
                <a:spLocks noChangeArrowheads="1"/>
              </p:cNvSpPr>
              <p:nvPr/>
            </p:nvSpPr>
            <p:spPr bwMode="auto">
              <a:xfrm>
                <a:off x="5044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16432" name="Text Box 48"/>
              <p:cNvSpPr txBox="1">
                <a:spLocks noChangeArrowheads="1"/>
              </p:cNvSpPr>
              <p:nvPr/>
            </p:nvSpPr>
            <p:spPr bwMode="auto">
              <a:xfrm>
                <a:off x="5185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16433" name="Text Box 49"/>
              <p:cNvSpPr txBox="1">
                <a:spLocks noChangeArrowheads="1"/>
              </p:cNvSpPr>
              <p:nvPr/>
            </p:nvSpPr>
            <p:spPr bwMode="auto">
              <a:xfrm>
                <a:off x="5328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16434" name="Text Box 50"/>
              <p:cNvSpPr txBox="1">
                <a:spLocks noChangeArrowheads="1"/>
              </p:cNvSpPr>
              <p:nvPr/>
            </p:nvSpPr>
            <p:spPr bwMode="auto">
              <a:xfrm>
                <a:off x="5471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16435" name="Text Box 51"/>
              <p:cNvSpPr txBox="1">
                <a:spLocks noChangeArrowheads="1"/>
              </p:cNvSpPr>
              <p:nvPr/>
            </p:nvSpPr>
            <p:spPr bwMode="auto">
              <a:xfrm>
                <a:off x="5608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16436" name="Text Box 52"/>
              <p:cNvSpPr txBox="1">
                <a:spLocks noChangeArrowheads="1"/>
              </p:cNvSpPr>
              <p:nvPr/>
            </p:nvSpPr>
            <p:spPr bwMode="auto">
              <a:xfrm>
                <a:off x="4910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16437" name="Text Box 53"/>
              <p:cNvSpPr txBox="1">
                <a:spLocks noChangeArrowheads="1"/>
              </p:cNvSpPr>
              <p:nvPr/>
            </p:nvSpPr>
            <p:spPr bwMode="auto">
              <a:xfrm>
                <a:off x="5044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16438" name="Text Box 54"/>
              <p:cNvSpPr txBox="1">
                <a:spLocks noChangeArrowheads="1"/>
              </p:cNvSpPr>
              <p:nvPr/>
            </p:nvSpPr>
            <p:spPr bwMode="auto">
              <a:xfrm>
                <a:off x="5185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16439" name="Text Box 55"/>
              <p:cNvSpPr txBox="1">
                <a:spLocks noChangeArrowheads="1"/>
              </p:cNvSpPr>
              <p:nvPr/>
            </p:nvSpPr>
            <p:spPr bwMode="auto">
              <a:xfrm>
                <a:off x="5328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16440" name="Text Box 56"/>
              <p:cNvSpPr txBox="1">
                <a:spLocks noChangeArrowheads="1"/>
              </p:cNvSpPr>
              <p:nvPr/>
            </p:nvSpPr>
            <p:spPr bwMode="auto">
              <a:xfrm>
                <a:off x="5471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16441" name="Text Box 57"/>
              <p:cNvSpPr txBox="1">
                <a:spLocks noChangeArrowheads="1"/>
              </p:cNvSpPr>
              <p:nvPr/>
            </p:nvSpPr>
            <p:spPr bwMode="auto">
              <a:xfrm>
                <a:off x="5608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</p:grpSp>
        <p:sp>
          <p:nvSpPr>
            <p:cNvPr id="16442" name="Rectangle 58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43" name="Rectangle 59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444" name="Rectangle 60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524000" y="6553200"/>
            <a:ext cx="6096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1400">
                <a:solidFill>
                  <a:schemeClr val="tx1"/>
                </a:solidFill>
              </a:rPr>
              <a:t>CCNA1 v3 Module 1</a:t>
            </a:r>
          </a:p>
        </p:txBody>
      </p:sp>
      <p:sp>
        <p:nvSpPr>
          <p:cNvPr id="16388" name="Text Box 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62000" y="5105400"/>
            <a:ext cx="754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93700" indent="-393700" algn="l"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</a:rPr>
              <a:t>A: </a:t>
            </a:r>
            <a:r>
              <a:rPr lang="en-US" sz="2400" dirty="0" smtClean="0">
                <a:solidFill>
                  <a:schemeClr val="tx1"/>
                </a:solidFill>
              </a:rPr>
              <a:t>What is amylase?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6389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04800" y="1981200"/>
            <a:ext cx="773801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dirty="0" smtClean="0">
                <a:solidFill>
                  <a:schemeClr val="bg1"/>
                </a:solidFill>
                <a:cs typeface="Times New Roman" charset="0"/>
              </a:rPr>
              <a:t>This is the name of the enzyme in saliva.</a:t>
            </a:r>
            <a:endParaRPr lang="en-US" sz="3600" dirty="0">
              <a:solidFill>
                <a:schemeClr val="bg1"/>
              </a:solidFill>
              <a:cs typeface="Times New Roman" charset="0"/>
            </a:endParaRPr>
          </a:p>
        </p:txBody>
      </p:sp>
      <p:sp>
        <p:nvSpPr>
          <p:cNvPr id="16446" name="Text Box 6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0"/>
            <a:ext cx="76200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Arial" charset="0"/>
              </a:rPr>
              <a:t>Digestive Process</a:t>
            </a:r>
            <a:endParaRPr lang="en-US" sz="4800" b="1" dirty="0">
              <a:solidFill>
                <a:schemeClr val="bg1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chemeClr val="bg1"/>
                </a:solidFill>
                <a:latin typeface="Arial" charset="0"/>
              </a:rPr>
              <a:t>100</a:t>
            </a:r>
            <a:endParaRPr lang="en-US" sz="36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6447" name="Rectangle 6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48" name="Rectangle 6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CCNA1 v3 Module 1</a:t>
            </a:r>
          </a:p>
        </p:txBody>
      </p:sp>
      <p:sp>
        <p:nvSpPr>
          <p:cNvPr id="17419" name="Rectangle 1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420" name="Group 12"/>
          <p:cNvGrpSpPr>
            <a:grpSpLocks/>
          </p:cNvGrpSpPr>
          <p:nvPr/>
        </p:nvGrpSpPr>
        <p:grpSpPr bwMode="auto">
          <a:xfrm>
            <a:off x="762000" y="4267200"/>
            <a:ext cx="2438400" cy="819150"/>
            <a:chOff x="4848" y="3878"/>
            <a:chExt cx="912" cy="442"/>
          </a:xfrm>
        </p:grpSpPr>
        <p:sp>
          <p:nvSpPr>
            <p:cNvPr id="17421" name="AutoShape 13">
              <a:hlinkClick r:id="" action="ppaction://noaction" highlightClick="1"/>
              <a:hlinkHover r:id="" action="ppaction://macro?name=Click"/>
            </p:cNvPr>
            <p:cNvSpPr>
              <a:spLocks noChangeArrowheads="1"/>
            </p:cNvSpPr>
            <p:nvPr/>
          </p:nvSpPr>
          <p:spPr bwMode="auto">
            <a:xfrm>
              <a:off x="4848" y="3888"/>
              <a:ext cx="912" cy="432"/>
            </a:xfrm>
            <a:prstGeom prst="actionButtonBlank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66667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2" name="Text Box 14">
              <a:hlinkHover r:id="" action="ppaction://macro?name=Click"/>
            </p:cNvPr>
            <p:cNvSpPr txBox="1">
              <a:spLocks noChangeArrowheads="1"/>
            </p:cNvSpPr>
            <p:nvPr/>
          </p:nvSpPr>
          <p:spPr bwMode="auto">
            <a:xfrm>
              <a:off x="4896" y="3878"/>
              <a:ext cx="864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4000" b="1">
                  <a:solidFill>
                    <a:srgbClr val="FFFF00"/>
                  </a:solidFill>
                </a:rPr>
                <a:t>Answer</a:t>
              </a:r>
            </a:p>
          </p:txBody>
        </p:sp>
      </p:grpSp>
      <p:grpSp>
        <p:nvGrpSpPr>
          <p:cNvPr id="17423" name="Group 15"/>
          <p:cNvGrpSpPr>
            <a:grpSpLocks/>
          </p:cNvGrpSpPr>
          <p:nvPr/>
        </p:nvGrpSpPr>
        <p:grpSpPr bwMode="auto">
          <a:xfrm>
            <a:off x="7696200" y="5867400"/>
            <a:ext cx="1447800" cy="990600"/>
            <a:chOff x="4848" y="3696"/>
            <a:chExt cx="912" cy="624"/>
          </a:xfrm>
        </p:grpSpPr>
        <p:sp>
          <p:nvSpPr>
            <p:cNvPr id="17424" name="AutoShape 16">
              <a:hlinkClick r:id="rId4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actionButtonBlank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425" name="Group 17"/>
            <p:cNvGrpSpPr>
              <a:grpSpLocks/>
            </p:cNvGrpSpPr>
            <p:nvPr/>
          </p:nvGrpSpPr>
          <p:grpSpPr bwMode="auto">
            <a:xfrm>
              <a:off x="4896" y="3744"/>
              <a:ext cx="816" cy="528"/>
              <a:chOff x="4896" y="3744"/>
              <a:chExt cx="816" cy="528"/>
            </a:xfrm>
          </p:grpSpPr>
          <p:sp>
            <p:nvSpPr>
              <p:cNvPr id="17426" name="Line 18"/>
              <p:cNvSpPr>
                <a:spLocks noChangeShapeType="1"/>
              </p:cNvSpPr>
              <p:nvPr/>
            </p:nvSpPr>
            <p:spPr bwMode="auto">
              <a:xfrm>
                <a:off x="5010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27" name="Line 19"/>
              <p:cNvSpPr>
                <a:spLocks noChangeShapeType="1"/>
              </p:cNvSpPr>
              <p:nvPr/>
            </p:nvSpPr>
            <p:spPr bwMode="auto">
              <a:xfrm>
                <a:off x="5154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28" name="Line 20"/>
              <p:cNvSpPr>
                <a:spLocks noChangeShapeType="1"/>
              </p:cNvSpPr>
              <p:nvPr/>
            </p:nvSpPr>
            <p:spPr bwMode="auto">
              <a:xfrm>
                <a:off x="5298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29" name="Line 21"/>
              <p:cNvSpPr>
                <a:spLocks noChangeShapeType="1"/>
              </p:cNvSpPr>
              <p:nvPr/>
            </p:nvSpPr>
            <p:spPr bwMode="auto">
              <a:xfrm>
                <a:off x="5442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30" name="Line 22"/>
              <p:cNvSpPr>
                <a:spLocks noChangeShapeType="1"/>
              </p:cNvSpPr>
              <p:nvPr/>
            </p:nvSpPr>
            <p:spPr bwMode="auto">
              <a:xfrm>
                <a:off x="5586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31" name="Line 23"/>
              <p:cNvSpPr>
                <a:spLocks noChangeShapeType="1"/>
              </p:cNvSpPr>
              <p:nvPr/>
            </p:nvSpPr>
            <p:spPr bwMode="auto">
              <a:xfrm>
                <a:off x="4896" y="3840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32" name="Line 24"/>
              <p:cNvSpPr>
                <a:spLocks noChangeShapeType="1"/>
              </p:cNvSpPr>
              <p:nvPr/>
            </p:nvSpPr>
            <p:spPr bwMode="auto">
              <a:xfrm>
                <a:off x="4896" y="3954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33" name="Line 25"/>
              <p:cNvSpPr>
                <a:spLocks noChangeShapeType="1"/>
              </p:cNvSpPr>
              <p:nvPr/>
            </p:nvSpPr>
            <p:spPr bwMode="auto">
              <a:xfrm>
                <a:off x="4896" y="4068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34" name="Line 26"/>
              <p:cNvSpPr>
                <a:spLocks noChangeShapeType="1"/>
              </p:cNvSpPr>
              <p:nvPr/>
            </p:nvSpPr>
            <p:spPr bwMode="auto">
              <a:xfrm>
                <a:off x="4896" y="4182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35" name="Text Box 27"/>
              <p:cNvSpPr txBox="1">
                <a:spLocks noChangeArrowheads="1"/>
              </p:cNvSpPr>
              <p:nvPr/>
            </p:nvSpPr>
            <p:spPr bwMode="auto">
              <a:xfrm>
                <a:off x="4912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17436" name="Text Box 28"/>
              <p:cNvSpPr txBox="1">
                <a:spLocks noChangeArrowheads="1"/>
              </p:cNvSpPr>
              <p:nvPr/>
            </p:nvSpPr>
            <p:spPr bwMode="auto">
              <a:xfrm>
                <a:off x="5046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17437" name="Text Box 29"/>
              <p:cNvSpPr txBox="1">
                <a:spLocks noChangeArrowheads="1"/>
              </p:cNvSpPr>
              <p:nvPr/>
            </p:nvSpPr>
            <p:spPr bwMode="auto">
              <a:xfrm>
                <a:off x="5187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17438" name="Text Box 30"/>
              <p:cNvSpPr txBox="1">
                <a:spLocks noChangeArrowheads="1"/>
              </p:cNvSpPr>
              <p:nvPr/>
            </p:nvSpPr>
            <p:spPr bwMode="auto">
              <a:xfrm>
                <a:off x="5330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17439" name="Text Box 31"/>
              <p:cNvSpPr txBox="1">
                <a:spLocks noChangeArrowheads="1"/>
              </p:cNvSpPr>
              <p:nvPr/>
            </p:nvSpPr>
            <p:spPr bwMode="auto">
              <a:xfrm>
                <a:off x="5473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17440" name="Text Box 32"/>
              <p:cNvSpPr txBox="1">
                <a:spLocks noChangeArrowheads="1"/>
              </p:cNvSpPr>
              <p:nvPr/>
            </p:nvSpPr>
            <p:spPr bwMode="auto">
              <a:xfrm>
                <a:off x="5610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17441" name="Text Box 33"/>
              <p:cNvSpPr txBox="1">
                <a:spLocks noChangeArrowheads="1"/>
              </p:cNvSpPr>
              <p:nvPr/>
            </p:nvSpPr>
            <p:spPr bwMode="auto">
              <a:xfrm>
                <a:off x="4910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17442" name="Text Box 34"/>
              <p:cNvSpPr txBox="1">
                <a:spLocks noChangeArrowheads="1"/>
              </p:cNvSpPr>
              <p:nvPr/>
            </p:nvSpPr>
            <p:spPr bwMode="auto">
              <a:xfrm>
                <a:off x="5044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17443" name="Text Box 35"/>
              <p:cNvSpPr txBox="1">
                <a:spLocks noChangeArrowheads="1"/>
              </p:cNvSpPr>
              <p:nvPr/>
            </p:nvSpPr>
            <p:spPr bwMode="auto">
              <a:xfrm>
                <a:off x="5185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17444" name="Text Box 36"/>
              <p:cNvSpPr txBox="1">
                <a:spLocks noChangeArrowheads="1"/>
              </p:cNvSpPr>
              <p:nvPr/>
            </p:nvSpPr>
            <p:spPr bwMode="auto">
              <a:xfrm>
                <a:off x="5328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17445" name="Text Box 37"/>
              <p:cNvSpPr txBox="1">
                <a:spLocks noChangeArrowheads="1"/>
              </p:cNvSpPr>
              <p:nvPr/>
            </p:nvSpPr>
            <p:spPr bwMode="auto">
              <a:xfrm>
                <a:off x="5471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17446" name="Text Box 38"/>
              <p:cNvSpPr txBox="1">
                <a:spLocks noChangeArrowheads="1"/>
              </p:cNvSpPr>
              <p:nvPr/>
            </p:nvSpPr>
            <p:spPr bwMode="auto">
              <a:xfrm>
                <a:off x="5608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17447" name="Text Box 39"/>
              <p:cNvSpPr txBox="1">
                <a:spLocks noChangeArrowheads="1"/>
              </p:cNvSpPr>
              <p:nvPr/>
            </p:nvSpPr>
            <p:spPr bwMode="auto">
              <a:xfrm>
                <a:off x="4910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17448" name="Text Box 40"/>
              <p:cNvSpPr txBox="1">
                <a:spLocks noChangeArrowheads="1"/>
              </p:cNvSpPr>
              <p:nvPr/>
            </p:nvSpPr>
            <p:spPr bwMode="auto">
              <a:xfrm>
                <a:off x="5044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17449" name="Text Box 41"/>
              <p:cNvSpPr txBox="1">
                <a:spLocks noChangeArrowheads="1"/>
              </p:cNvSpPr>
              <p:nvPr/>
            </p:nvSpPr>
            <p:spPr bwMode="auto">
              <a:xfrm>
                <a:off x="5185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17450" name="Text Box 42"/>
              <p:cNvSpPr txBox="1">
                <a:spLocks noChangeArrowheads="1"/>
              </p:cNvSpPr>
              <p:nvPr/>
            </p:nvSpPr>
            <p:spPr bwMode="auto">
              <a:xfrm>
                <a:off x="5328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17451" name="Text Box 43"/>
              <p:cNvSpPr txBox="1">
                <a:spLocks noChangeArrowheads="1"/>
              </p:cNvSpPr>
              <p:nvPr/>
            </p:nvSpPr>
            <p:spPr bwMode="auto">
              <a:xfrm>
                <a:off x="5471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17452" name="Text Box 44"/>
              <p:cNvSpPr txBox="1">
                <a:spLocks noChangeArrowheads="1"/>
              </p:cNvSpPr>
              <p:nvPr/>
            </p:nvSpPr>
            <p:spPr bwMode="auto">
              <a:xfrm>
                <a:off x="5608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17453" name="Text Box 45"/>
              <p:cNvSpPr txBox="1">
                <a:spLocks noChangeArrowheads="1"/>
              </p:cNvSpPr>
              <p:nvPr/>
            </p:nvSpPr>
            <p:spPr bwMode="auto">
              <a:xfrm>
                <a:off x="4910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17454" name="Text Box 46"/>
              <p:cNvSpPr txBox="1">
                <a:spLocks noChangeArrowheads="1"/>
              </p:cNvSpPr>
              <p:nvPr/>
            </p:nvSpPr>
            <p:spPr bwMode="auto">
              <a:xfrm>
                <a:off x="5044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17455" name="Text Box 47"/>
              <p:cNvSpPr txBox="1">
                <a:spLocks noChangeArrowheads="1"/>
              </p:cNvSpPr>
              <p:nvPr/>
            </p:nvSpPr>
            <p:spPr bwMode="auto">
              <a:xfrm>
                <a:off x="5185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17456" name="Text Box 48"/>
              <p:cNvSpPr txBox="1">
                <a:spLocks noChangeArrowheads="1"/>
              </p:cNvSpPr>
              <p:nvPr/>
            </p:nvSpPr>
            <p:spPr bwMode="auto">
              <a:xfrm>
                <a:off x="5328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17457" name="Text Box 49"/>
              <p:cNvSpPr txBox="1">
                <a:spLocks noChangeArrowheads="1"/>
              </p:cNvSpPr>
              <p:nvPr/>
            </p:nvSpPr>
            <p:spPr bwMode="auto">
              <a:xfrm>
                <a:off x="5471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17458" name="Text Box 50"/>
              <p:cNvSpPr txBox="1">
                <a:spLocks noChangeArrowheads="1"/>
              </p:cNvSpPr>
              <p:nvPr/>
            </p:nvSpPr>
            <p:spPr bwMode="auto">
              <a:xfrm>
                <a:off x="5608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17459" name="Text Box 51"/>
              <p:cNvSpPr txBox="1">
                <a:spLocks noChangeArrowheads="1"/>
              </p:cNvSpPr>
              <p:nvPr/>
            </p:nvSpPr>
            <p:spPr bwMode="auto">
              <a:xfrm>
                <a:off x="4910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17460" name="Text Box 52"/>
              <p:cNvSpPr txBox="1">
                <a:spLocks noChangeArrowheads="1"/>
              </p:cNvSpPr>
              <p:nvPr/>
            </p:nvSpPr>
            <p:spPr bwMode="auto">
              <a:xfrm>
                <a:off x="5044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17461" name="Text Box 53"/>
              <p:cNvSpPr txBox="1">
                <a:spLocks noChangeArrowheads="1"/>
              </p:cNvSpPr>
              <p:nvPr/>
            </p:nvSpPr>
            <p:spPr bwMode="auto">
              <a:xfrm>
                <a:off x="5185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17462" name="Text Box 54"/>
              <p:cNvSpPr txBox="1">
                <a:spLocks noChangeArrowheads="1"/>
              </p:cNvSpPr>
              <p:nvPr/>
            </p:nvSpPr>
            <p:spPr bwMode="auto">
              <a:xfrm>
                <a:off x="5328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17463" name="Text Box 55"/>
              <p:cNvSpPr txBox="1">
                <a:spLocks noChangeArrowheads="1"/>
              </p:cNvSpPr>
              <p:nvPr/>
            </p:nvSpPr>
            <p:spPr bwMode="auto">
              <a:xfrm>
                <a:off x="5471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17464" name="Text Box 56"/>
              <p:cNvSpPr txBox="1">
                <a:spLocks noChangeArrowheads="1"/>
              </p:cNvSpPr>
              <p:nvPr/>
            </p:nvSpPr>
            <p:spPr bwMode="auto">
              <a:xfrm>
                <a:off x="5608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</p:grpSp>
        <p:sp>
          <p:nvSpPr>
            <p:cNvPr id="17465" name="Rectangle 57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6" name="Rectangle 58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467" name="Rectangle 5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524000" y="6553200"/>
            <a:ext cx="6096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1400">
                <a:solidFill>
                  <a:schemeClr val="tx1"/>
                </a:solidFill>
              </a:rPr>
              <a:t>CCNA1 v3 Module 1</a:t>
            </a:r>
          </a:p>
        </p:txBody>
      </p:sp>
      <p:sp>
        <p:nvSpPr>
          <p:cNvPr id="17412" name="Text Box 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62000" y="5105400"/>
            <a:ext cx="754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algn="l"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</a:rPr>
              <a:t>A: </a:t>
            </a:r>
            <a:r>
              <a:rPr lang="en-US" sz="2400" dirty="0" smtClean="0">
                <a:solidFill>
                  <a:schemeClr val="tx1"/>
                </a:solidFill>
              </a:rPr>
              <a:t>What is to prevent damage from </a:t>
            </a:r>
            <a:r>
              <a:rPr lang="en-US" sz="2400" dirty="0" err="1" smtClean="0">
                <a:solidFill>
                  <a:schemeClr val="tx1"/>
                </a:solidFill>
              </a:rPr>
              <a:t>HCl</a:t>
            </a:r>
            <a:r>
              <a:rPr lang="en-US" sz="2400" dirty="0" smtClean="0">
                <a:solidFill>
                  <a:schemeClr val="tx1"/>
                </a:solidFill>
              </a:rPr>
              <a:t> and pepsin?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7413" name="Text Box 5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62000" y="2895600"/>
            <a:ext cx="7620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dirty="0" smtClean="0">
                <a:solidFill>
                  <a:schemeClr val="bg1"/>
                </a:solidFill>
                <a:cs typeface="Times New Roman" charset="0"/>
              </a:rPr>
              <a:t>The is the importance of mucus in the stomach.</a:t>
            </a:r>
            <a:endParaRPr lang="en-US" sz="3600" dirty="0">
              <a:solidFill>
                <a:schemeClr val="bg1"/>
              </a:solidFill>
              <a:cs typeface="Times New Roman" charset="0"/>
            </a:endParaRPr>
          </a:p>
        </p:txBody>
      </p:sp>
      <p:sp>
        <p:nvSpPr>
          <p:cNvPr id="17469" name="Text Box 61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62000" y="685800"/>
            <a:ext cx="76200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Arial" charset="0"/>
              </a:rPr>
              <a:t>Digestive Process</a:t>
            </a:r>
            <a:r>
              <a:rPr lang="en-US" sz="4800" b="1" dirty="0">
                <a:solidFill>
                  <a:schemeClr val="bg1"/>
                </a:solidFill>
                <a:latin typeface="Arial" charset="0"/>
              </a:rPr>
              <a:t/>
            </a:r>
            <a:br>
              <a:rPr lang="en-US" sz="4800" b="1" dirty="0">
                <a:solidFill>
                  <a:schemeClr val="bg1"/>
                </a:solidFill>
                <a:latin typeface="Arial" charset="0"/>
              </a:rPr>
            </a:br>
            <a:r>
              <a:rPr lang="en-US" sz="4800" b="1" dirty="0">
                <a:solidFill>
                  <a:schemeClr val="bg1"/>
                </a:solidFill>
                <a:latin typeface="Arial" charset="0"/>
              </a:rPr>
              <a:t>200</a:t>
            </a:r>
          </a:p>
        </p:txBody>
      </p:sp>
      <p:sp>
        <p:nvSpPr>
          <p:cNvPr id="17470" name="Rectangle 6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71" name="Rectangle 6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CCNA1 v3 Module 1</a:t>
            </a:r>
          </a:p>
        </p:txBody>
      </p:sp>
      <p:sp>
        <p:nvSpPr>
          <p:cNvPr id="18443" name="Rectangle 1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444" name="Group 12"/>
          <p:cNvGrpSpPr>
            <a:grpSpLocks/>
          </p:cNvGrpSpPr>
          <p:nvPr/>
        </p:nvGrpSpPr>
        <p:grpSpPr bwMode="auto">
          <a:xfrm>
            <a:off x="762000" y="4267200"/>
            <a:ext cx="2438400" cy="819150"/>
            <a:chOff x="4848" y="3878"/>
            <a:chExt cx="912" cy="442"/>
          </a:xfrm>
        </p:grpSpPr>
        <p:sp>
          <p:nvSpPr>
            <p:cNvPr id="18445" name="AutoShape 13">
              <a:hlinkClick r:id="" action="ppaction://noaction" highlightClick="1"/>
              <a:hlinkHover r:id="" action="ppaction://macro?name=Click"/>
            </p:cNvPr>
            <p:cNvSpPr>
              <a:spLocks noChangeArrowheads="1"/>
            </p:cNvSpPr>
            <p:nvPr/>
          </p:nvSpPr>
          <p:spPr bwMode="auto">
            <a:xfrm>
              <a:off x="4848" y="3888"/>
              <a:ext cx="912" cy="432"/>
            </a:xfrm>
            <a:prstGeom prst="actionButtonBlank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66667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6" name="Text Box 14">
              <a:hlinkHover r:id="" action="ppaction://macro?name=Click"/>
            </p:cNvPr>
            <p:cNvSpPr txBox="1">
              <a:spLocks noChangeArrowheads="1"/>
            </p:cNvSpPr>
            <p:nvPr/>
          </p:nvSpPr>
          <p:spPr bwMode="auto">
            <a:xfrm>
              <a:off x="4896" y="3878"/>
              <a:ext cx="864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4000" b="1">
                  <a:solidFill>
                    <a:srgbClr val="FFFF00"/>
                  </a:solidFill>
                </a:rPr>
                <a:t>Answer</a:t>
              </a:r>
            </a:p>
          </p:txBody>
        </p:sp>
      </p:grpSp>
      <p:grpSp>
        <p:nvGrpSpPr>
          <p:cNvPr id="18447" name="Group 15"/>
          <p:cNvGrpSpPr>
            <a:grpSpLocks/>
          </p:cNvGrpSpPr>
          <p:nvPr/>
        </p:nvGrpSpPr>
        <p:grpSpPr bwMode="auto">
          <a:xfrm>
            <a:off x="7696200" y="5867400"/>
            <a:ext cx="1447800" cy="990600"/>
            <a:chOff x="4848" y="3696"/>
            <a:chExt cx="912" cy="624"/>
          </a:xfrm>
        </p:grpSpPr>
        <p:sp>
          <p:nvSpPr>
            <p:cNvPr id="18448" name="AutoShape 16">
              <a:hlinkClick r:id="rId4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actionButtonBlank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8449" name="Group 17"/>
            <p:cNvGrpSpPr>
              <a:grpSpLocks/>
            </p:cNvGrpSpPr>
            <p:nvPr/>
          </p:nvGrpSpPr>
          <p:grpSpPr bwMode="auto">
            <a:xfrm>
              <a:off x="4896" y="3744"/>
              <a:ext cx="816" cy="528"/>
              <a:chOff x="4896" y="3744"/>
              <a:chExt cx="816" cy="528"/>
            </a:xfrm>
          </p:grpSpPr>
          <p:sp>
            <p:nvSpPr>
              <p:cNvPr id="18450" name="Line 18"/>
              <p:cNvSpPr>
                <a:spLocks noChangeShapeType="1"/>
              </p:cNvSpPr>
              <p:nvPr/>
            </p:nvSpPr>
            <p:spPr bwMode="auto">
              <a:xfrm>
                <a:off x="5010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51" name="Line 19"/>
              <p:cNvSpPr>
                <a:spLocks noChangeShapeType="1"/>
              </p:cNvSpPr>
              <p:nvPr/>
            </p:nvSpPr>
            <p:spPr bwMode="auto">
              <a:xfrm>
                <a:off x="5154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52" name="Line 20"/>
              <p:cNvSpPr>
                <a:spLocks noChangeShapeType="1"/>
              </p:cNvSpPr>
              <p:nvPr/>
            </p:nvSpPr>
            <p:spPr bwMode="auto">
              <a:xfrm>
                <a:off x="5298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53" name="Line 21"/>
              <p:cNvSpPr>
                <a:spLocks noChangeShapeType="1"/>
              </p:cNvSpPr>
              <p:nvPr/>
            </p:nvSpPr>
            <p:spPr bwMode="auto">
              <a:xfrm>
                <a:off x="5442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54" name="Line 22"/>
              <p:cNvSpPr>
                <a:spLocks noChangeShapeType="1"/>
              </p:cNvSpPr>
              <p:nvPr/>
            </p:nvSpPr>
            <p:spPr bwMode="auto">
              <a:xfrm>
                <a:off x="5586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55" name="Line 23"/>
              <p:cNvSpPr>
                <a:spLocks noChangeShapeType="1"/>
              </p:cNvSpPr>
              <p:nvPr/>
            </p:nvSpPr>
            <p:spPr bwMode="auto">
              <a:xfrm>
                <a:off x="4896" y="3840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56" name="Line 24"/>
              <p:cNvSpPr>
                <a:spLocks noChangeShapeType="1"/>
              </p:cNvSpPr>
              <p:nvPr/>
            </p:nvSpPr>
            <p:spPr bwMode="auto">
              <a:xfrm>
                <a:off x="4896" y="3954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57" name="Line 25"/>
              <p:cNvSpPr>
                <a:spLocks noChangeShapeType="1"/>
              </p:cNvSpPr>
              <p:nvPr/>
            </p:nvSpPr>
            <p:spPr bwMode="auto">
              <a:xfrm>
                <a:off x="4896" y="4068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58" name="Line 26"/>
              <p:cNvSpPr>
                <a:spLocks noChangeShapeType="1"/>
              </p:cNvSpPr>
              <p:nvPr/>
            </p:nvSpPr>
            <p:spPr bwMode="auto">
              <a:xfrm>
                <a:off x="4896" y="4182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59" name="Text Box 27"/>
              <p:cNvSpPr txBox="1">
                <a:spLocks noChangeArrowheads="1"/>
              </p:cNvSpPr>
              <p:nvPr/>
            </p:nvSpPr>
            <p:spPr bwMode="auto">
              <a:xfrm>
                <a:off x="4912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18460" name="Text Box 28"/>
              <p:cNvSpPr txBox="1">
                <a:spLocks noChangeArrowheads="1"/>
              </p:cNvSpPr>
              <p:nvPr/>
            </p:nvSpPr>
            <p:spPr bwMode="auto">
              <a:xfrm>
                <a:off x="5046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18461" name="Text Box 29"/>
              <p:cNvSpPr txBox="1">
                <a:spLocks noChangeArrowheads="1"/>
              </p:cNvSpPr>
              <p:nvPr/>
            </p:nvSpPr>
            <p:spPr bwMode="auto">
              <a:xfrm>
                <a:off x="5187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18462" name="Text Box 30"/>
              <p:cNvSpPr txBox="1">
                <a:spLocks noChangeArrowheads="1"/>
              </p:cNvSpPr>
              <p:nvPr/>
            </p:nvSpPr>
            <p:spPr bwMode="auto">
              <a:xfrm>
                <a:off x="5330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18463" name="Text Box 31"/>
              <p:cNvSpPr txBox="1">
                <a:spLocks noChangeArrowheads="1"/>
              </p:cNvSpPr>
              <p:nvPr/>
            </p:nvSpPr>
            <p:spPr bwMode="auto">
              <a:xfrm>
                <a:off x="5473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18464" name="Text Box 32"/>
              <p:cNvSpPr txBox="1">
                <a:spLocks noChangeArrowheads="1"/>
              </p:cNvSpPr>
              <p:nvPr/>
            </p:nvSpPr>
            <p:spPr bwMode="auto">
              <a:xfrm>
                <a:off x="5610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18465" name="Text Box 33"/>
              <p:cNvSpPr txBox="1">
                <a:spLocks noChangeArrowheads="1"/>
              </p:cNvSpPr>
              <p:nvPr/>
            </p:nvSpPr>
            <p:spPr bwMode="auto">
              <a:xfrm>
                <a:off x="4910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18466" name="Text Box 34"/>
              <p:cNvSpPr txBox="1">
                <a:spLocks noChangeArrowheads="1"/>
              </p:cNvSpPr>
              <p:nvPr/>
            </p:nvSpPr>
            <p:spPr bwMode="auto">
              <a:xfrm>
                <a:off x="5044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18467" name="Text Box 35"/>
              <p:cNvSpPr txBox="1">
                <a:spLocks noChangeArrowheads="1"/>
              </p:cNvSpPr>
              <p:nvPr/>
            </p:nvSpPr>
            <p:spPr bwMode="auto">
              <a:xfrm>
                <a:off x="5185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18468" name="Text Box 36"/>
              <p:cNvSpPr txBox="1">
                <a:spLocks noChangeArrowheads="1"/>
              </p:cNvSpPr>
              <p:nvPr/>
            </p:nvSpPr>
            <p:spPr bwMode="auto">
              <a:xfrm>
                <a:off x="5328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18469" name="Text Box 37"/>
              <p:cNvSpPr txBox="1">
                <a:spLocks noChangeArrowheads="1"/>
              </p:cNvSpPr>
              <p:nvPr/>
            </p:nvSpPr>
            <p:spPr bwMode="auto">
              <a:xfrm>
                <a:off x="5471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18470" name="Text Box 38"/>
              <p:cNvSpPr txBox="1">
                <a:spLocks noChangeArrowheads="1"/>
              </p:cNvSpPr>
              <p:nvPr/>
            </p:nvSpPr>
            <p:spPr bwMode="auto">
              <a:xfrm>
                <a:off x="5608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18471" name="Text Box 39"/>
              <p:cNvSpPr txBox="1">
                <a:spLocks noChangeArrowheads="1"/>
              </p:cNvSpPr>
              <p:nvPr/>
            </p:nvSpPr>
            <p:spPr bwMode="auto">
              <a:xfrm>
                <a:off x="4910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18472" name="Text Box 40"/>
              <p:cNvSpPr txBox="1">
                <a:spLocks noChangeArrowheads="1"/>
              </p:cNvSpPr>
              <p:nvPr/>
            </p:nvSpPr>
            <p:spPr bwMode="auto">
              <a:xfrm>
                <a:off x="5044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18473" name="Text Box 41"/>
              <p:cNvSpPr txBox="1">
                <a:spLocks noChangeArrowheads="1"/>
              </p:cNvSpPr>
              <p:nvPr/>
            </p:nvSpPr>
            <p:spPr bwMode="auto">
              <a:xfrm>
                <a:off x="5185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18474" name="Text Box 42"/>
              <p:cNvSpPr txBox="1">
                <a:spLocks noChangeArrowheads="1"/>
              </p:cNvSpPr>
              <p:nvPr/>
            </p:nvSpPr>
            <p:spPr bwMode="auto">
              <a:xfrm>
                <a:off x="5328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18475" name="Text Box 43"/>
              <p:cNvSpPr txBox="1">
                <a:spLocks noChangeArrowheads="1"/>
              </p:cNvSpPr>
              <p:nvPr/>
            </p:nvSpPr>
            <p:spPr bwMode="auto">
              <a:xfrm>
                <a:off x="5471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18476" name="Text Box 44"/>
              <p:cNvSpPr txBox="1">
                <a:spLocks noChangeArrowheads="1"/>
              </p:cNvSpPr>
              <p:nvPr/>
            </p:nvSpPr>
            <p:spPr bwMode="auto">
              <a:xfrm>
                <a:off x="5608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18477" name="Text Box 45"/>
              <p:cNvSpPr txBox="1">
                <a:spLocks noChangeArrowheads="1"/>
              </p:cNvSpPr>
              <p:nvPr/>
            </p:nvSpPr>
            <p:spPr bwMode="auto">
              <a:xfrm>
                <a:off x="4910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18478" name="Text Box 46"/>
              <p:cNvSpPr txBox="1">
                <a:spLocks noChangeArrowheads="1"/>
              </p:cNvSpPr>
              <p:nvPr/>
            </p:nvSpPr>
            <p:spPr bwMode="auto">
              <a:xfrm>
                <a:off x="5044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18479" name="Text Box 47"/>
              <p:cNvSpPr txBox="1">
                <a:spLocks noChangeArrowheads="1"/>
              </p:cNvSpPr>
              <p:nvPr/>
            </p:nvSpPr>
            <p:spPr bwMode="auto">
              <a:xfrm>
                <a:off x="5185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18480" name="Text Box 48"/>
              <p:cNvSpPr txBox="1">
                <a:spLocks noChangeArrowheads="1"/>
              </p:cNvSpPr>
              <p:nvPr/>
            </p:nvSpPr>
            <p:spPr bwMode="auto">
              <a:xfrm>
                <a:off x="5328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18481" name="Text Box 49"/>
              <p:cNvSpPr txBox="1">
                <a:spLocks noChangeArrowheads="1"/>
              </p:cNvSpPr>
              <p:nvPr/>
            </p:nvSpPr>
            <p:spPr bwMode="auto">
              <a:xfrm>
                <a:off x="5471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18482" name="Text Box 50"/>
              <p:cNvSpPr txBox="1">
                <a:spLocks noChangeArrowheads="1"/>
              </p:cNvSpPr>
              <p:nvPr/>
            </p:nvSpPr>
            <p:spPr bwMode="auto">
              <a:xfrm>
                <a:off x="5608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18483" name="Text Box 51"/>
              <p:cNvSpPr txBox="1">
                <a:spLocks noChangeArrowheads="1"/>
              </p:cNvSpPr>
              <p:nvPr/>
            </p:nvSpPr>
            <p:spPr bwMode="auto">
              <a:xfrm>
                <a:off x="4910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18484" name="Text Box 52"/>
              <p:cNvSpPr txBox="1">
                <a:spLocks noChangeArrowheads="1"/>
              </p:cNvSpPr>
              <p:nvPr/>
            </p:nvSpPr>
            <p:spPr bwMode="auto">
              <a:xfrm>
                <a:off x="5044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18485" name="Text Box 53"/>
              <p:cNvSpPr txBox="1">
                <a:spLocks noChangeArrowheads="1"/>
              </p:cNvSpPr>
              <p:nvPr/>
            </p:nvSpPr>
            <p:spPr bwMode="auto">
              <a:xfrm>
                <a:off x="5185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18486" name="Text Box 54"/>
              <p:cNvSpPr txBox="1">
                <a:spLocks noChangeArrowheads="1"/>
              </p:cNvSpPr>
              <p:nvPr/>
            </p:nvSpPr>
            <p:spPr bwMode="auto">
              <a:xfrm>
                <a:off x="5328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18487" name="Text Box 55"/>
              <p:cNvSpPr txBox="1">
                <a:spLocks noChangeArrowheads="1"/>
              </p:cNvSpPr>
              <p:nvPr/>
            </p:nvSpPr>
            <p:spPr bwMode="auto">
              <a:xfrm>
                <a:off x="5471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18488" name="Text Box 56"/>
              <p:cNvSpPr txBox="1">
                <a:spLocks noChangeArrowheads="1"/>
              </p:cNvSpPr>
              <p:nvPr/>
            </p:nvSpPr>
            <p:spPr bwMode="auto">
              <a:xfrm>
                <a:off x="5608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</p:grpSp>
        <p:sp>
          <p:nvSpPr>
            <p:cNvPr id="18489" name="Rectangle 57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0" name="Rectangle 58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491" name="Rectangle 5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524000" y="6553200"/>
            <a:ext cx="6096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1400">
                <a:solidFill>
                  <a:schemeClr val="tx1"/>
                </a:solidFill>
              </a:rPr>
              <a:t>CCNA1 v3 Module 1</a:t>
            </a:r>
          </a:p>
        </p:txBody>
      </p:sp>
      <p:sp>
        <p:nvSpPr>
          <p:cNvPr id="18436" name="Text Box 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62000" y="5105400"/>
            <a:ext cx="7543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93700" indent="-393700" algn="l"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</a:rPr>
              <a:t>A: </a:t>
            </a:r>
            <a:r>
              <a:rPr lang="en-US" sz="2400" dirty="0" smtClean="0">
                <a:solidFill>
                  <a:schemeClr val="tx1"/>
                </a:solidFill>
              </a:rPr>
              <a:t>What is breaking food into basic units and breaking food into smaller pieces?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8437" name="Text Box 5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62000" y="2133600"/>
            <a:ext cx="7620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dirty="0" smtClean="0">
                <a:solidFill>
                  <a:schemeClr val="bg1"/>
                </a:solidFill>
                <a:cs typeface="Times New Roman" charset="0"/>
              </a:rPr>
              <a:t>This is the difference between chemical digestion and physical (mechanical) digestion.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8493" name="Text Box 61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609600"/>
            <a:ext cx="76200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Arial" charset="0"/>
              </a:rPr>
              <a:t>Digestive Process</a:t>
            </a:r>
            <a:r>
              <a:rPr lang="en-US" sz="4800" b="1" dirty="0">
                <a:solidFill>
                  <a:schemeClr val="bg1"/>
                </a:solidFill>
                <a:latin typeface="Arial" charset="0"/>
              </a:rPr>
              <a:t/>
            </a:r>
            <a:br>
              <a:rPr lang="en-US" sz="4800" b="1" dirty="0">
                <a:solidFill>
                  <a:schemeClr val="bg1"/>
                </a:solidFill>
                <a:latin typeface="Arial" charset="0"/>
              </a:rPr>
            </a:br>
            <a:r>
              <a:rPr lang="en-US" sz="4800" b="1" dirty="0">
                <a:solidFill>
                  <a:schemeClr val="bg1"/>
                </a:solidFill>
                <a:latin typeface="Arial" charset="0"/>
              </a:rPr>
              <a:t>300</a:t>
            </a:r>
          </a:p>
        </p:txBody>
      </p:sp>
      <p:sp>
        <p:nvSpPr>
          <p:cNvPr id="18494" name="Rectangle 6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95" name="Rectangle 6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CCNA1 v3 Module 1</a:t>
            </a:r>
          </a:p>
        </p:txBody>
      </p:sp>
      <p:sp>
        <p:nvSpPr>
          <p:cNvPr id="19467" name="Rectangle 1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468" name="Group 12"/>
          <p:cNvGrpSpPr>
            <a:grpSpLocks/>
          </p:cNvGrpSpPr>
          <p:nvPr/>
        </p:nvGrpSpPr>
        <p:grpSpPr bwMode="auto">
          <a:xfrm>
            <a:off x="762000" y="4267200"/>
            <a:ext cx="2438400" cy="819150"/>
            <a:chOff x="4848" y="3878"/>
            <a:chExt cx="912" cy="442"/>
          </a:xfrm>
        </p:grpSpPr>
        <p:sp>
          <p:nvSpPr>
            <p:cNvPr id="19469" name="AutoShape 13">
              <a:hlinkClick r:id="" action="ppaction://noaction" highlightClick="1"/>
              <a:hlinkHover r:id="" action="ppaction://macro?name=Click"/>
            </p:cNvPr>
            <p:cNvSpPr>
              <a:spLocks noChangeArrowheads="1"/>
            </p:cNvSpPr>
            <p:nvPr/>
          </p:nvSpPr>
          <p:spPr bwMode="auto">
            <a:xfrm>
              <a:off x="4848" y="3888"/>
              <a:ext cx="912" cy="432"/>
            </a:xfrm>
            <a:prstGeom prst="actionButtonBlank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66667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0" name="Text Box 14">
              <a:hlinkHover r:id="" action="ppaction://macro?name=Click"/>
            </p:cNvPr>
            <p:cNvSpPr txBox="1">
              <a:spLocks noChangeArrowheads="1"/>
            </p:cNvSpPr>
            <p:nvPr/>
          </p:nvSpPr>
          <p:spPr bwMode="auto">
            <a:xfrm>
              <a:off x="4896" y="3878"/>
              <a:ext cx="864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4000" b="1">
                  <a:solidFill>
                    <a:srgbClr val="FFFF00"/>
                  </a:solidFill>
                </a:rPr>
                <a:t>Answer</a:t>
              </a:r>
            </a:p>
          </p:txBody>
        </p:sp>
      </p:grpSp>
      <p:grpSp>
        <p:nvGrpSpPr>
          <p:cNvPr id="19471" name="Group 15"/>
          <p:cNvGrpSpPr>
            <a:grpSpLocks/>
          </p:cNvGrpSpPr>
          <p:nvPr/>
        </p:nvGrpSpPr>
        <p:grpSpPr bwMode="auto">
          <a:xfrm>
            <a:off x="7696200" y="5867400"/>
            <a:ext cx="1447800" cy="990600"/>
            <a:chOff x="4848" y="3696"/>
            <a:chExt cx="912" cy="624"/>
          </a:xfrm>
        </p:grpSpPr>
        <p:sp>
          <p:nvSpPr>
            <p:cNvPr id="19472" name="AutoShape 16">
              <a:hlinkClick r:id="rId4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actionButtonBlank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473" name="Group 17"/>
            <p:cNvGrpSpPr>
              <a:grpSpLocks/>
            </p:cNvGrpSpPr>
            <p:nvPr/>
          </p:nvGrpSpPr>
          <p:grpSpPr bwMode="auto">
            <a:xfrm>
              <a:off x="4896" y="3744"/>
              <a:ext cx="816" cy="528"/>
              <a:chOff x="4896" y="3744"/>
              <a:chExt cx="816" cy="528"/>
            </a:xfrm>
          </p:grpSpPr>
          <p:sp>
            <p:nvSpPr>
              <p:cNvPr id="19474" name="Line 18"/>
              <p:cNvSpPr>
                <a:spLocks noChangeShapeType="1"/>
              </p:cNvSpPr>
              <p:nvPr/>
            </p:nvSpPr>
            <p:spPr bwMode="auto">
              <a:xfrm>
                <a:off x="5010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75" name="Line 19"/>
              <p:cNvSpPr>
                <a:spLocks noChangeShapeType="1"/>
              </p:cNvSpPr>
              <p:nvPr/>
            </p:nvSpPr>
            <p:spPr bwMode="auto">
              <a:xfrm>
                <a:off x="5154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76" name="Line 20"/>
              <p:cNvSpPr>
                <a:spLocks noChangeShapeType="1"/>
              </p:cNvSpPr>
              <p:nvPr/>
            </p:nvSpPr>
            <p:spPr bwMode="auto">
              <a:xfrm>
                <a:off x="5298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77" name="Line 21"/>
              <p:cNvSpPr>
                <a:spLocks noChangeShapeType="1"/>
              </p:cNvSpPr>
              <p:nvPr/>
            </p:nvSpPr>
            <p:spPr bwMode="auto">
              <a:xfrm>
                <a:off x="5442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78" name="Line 22"/>
              <p:cNvSpPr>
                <a:spLocks noChangeShapeType="1"/>
              </p:cNvSpPr>
              <p:nvPr/>
            </p:nvSpPr>
            <p:spPr bwMode="auto">
              <a:xfrm>
                <a:off x="5586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79" name="Line 23"/>
              <p:cNvSpPr>
                <a:spLocks noChangeShapeType="1"/>
              </p:cNvSpPr>
              <p:nvPr/>
            </p:nvSpPr>
            <p:spPr bwMode="auto">
              <a:xfrm>
                <a:off x="4896" y="3840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0" name="Line 24"/>
              <p:cNvSpPr>
                <a:spLocks noChangeShapeType="1"/>
              </p:cNvSpPr>
              <p:nvPr/>
            </p:nvSpPr>
            <p:spPr bwMode="auto">
              <a:xfrm>
                <a:off x="4896" y="3954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1" name="Line 25"/>
              <p:cNvSpPr>
                <a:spLocks noChangeShapeType="1"/>
              </p:cNvSpPr>
              <p:nvPr/>
            </p:nvSpPr>
            <p:spPr bwMode="auto">
              <a:xfrm>
                <a:off x="4896" y="4068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2" name="Line 26"/>
              <p:cNvSpPr>
                <a:spLocks noChangeShapeType="1"/>
              </p:cNvSpPr>
              <p:nvPr/>
            </p:nvSpPr>
            <p:spPr bwMode="auto">
              <a:xfrm>
                <a:off x="4896" y="4182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3" name="Text Box 27"/>
              <p:cNvSpPr txBox="1">
                <a:spLocks noChangeArrowheads="1"/>
              </p:cNvSpPr>
              <p:nvPr/>
            </p:nvSpPr>
            <p:spPr bwMode="auto">
              <a:xfrm>
                <a:off x="4912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19484" name="Text Box 28"/>
              <p:cNvSpPr txBox="1">
                <a:spLocks noChangeArrowheads="1"/>
              </p:cNvSpPr>
              <p:nvPr/>
            </p:nvSpPr>
            <p:spPr bwMode="auto">
              <a:xfrm>
                <a:off x="5046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19485" name="Text Box 29"/>
              <p:cNvSpPr txBox="1">
                <a:spLocks noChangeArrowheads="1"/>
              </p:cNvSpPr>
              <p:nvPr/>
            </p:nvSpPr>
            <p:spPr bwMode="auto">
              <a:xfrm>
                <a:off x="5187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19486" name="Text Box 30"/>
              <p:cNvSpPr txBox="1">
                <a:spLocks noChangeArrowheads="1"/>
              </p:cNvSpPr>
              <p:nvPr/>
            </p:nvSpPr>
            <p:spPr bwMode="auto">
              <a:xfrm>
                <a:off x="5330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19487" name="Text Box 31"/>
              <p:cNvSpPr txBox="1">
                <a:spLocks noChangeArrowheads="1"/>
              </p:cNvSpPr>
              <p:nvPr/>
            </p:nvSpPr>
            <p:spPr bwMode="auto">
              <a:xfrm>
                <a:off x="5473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19488" name="Text Box 32"/>
              <p:cNvSpPr txBox="1">
                <a:spLocks noChangeArrowheads="1"/>
              </p:cNvSpPr>
              <p:nvPr/>
            </p:nvSpPr>
            <p:spPr bwMode="auto">
              <a:xfrm>
                <a:off x="5610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19489" name="Text Box 33"/>
              <p:cNvSpPr txBox="1">
                <a:spLocks noChangeArrowheads="1"/>
              </p:cNvSpPr>
              <p:nvPr/>
            </p:nvSpPr>
            <p:spPr bwMode="auto">
              <a:xfrm>
                <a:off x="4910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19490" name="Text Box 34"/>
              <p:cNvSpPr txBox="1">
                <a:spLocks noChangeArrowheads="1"/>
              </p:cNvSpPr>
              <p:nvPr/>
            </p:nvSpPr>
            <p:spPr bwMode="auto">
              <a:xfrm>
                <a:off x="5044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19491" name="Text Box 35"/>
              <p:cNvSpPr txBox="1">
                <a:spLocks noChangeArrowheads="1"/>
              </p:cNvSpPr>
              <p:nvPr/>
            </p:nvSpPr>
            <p:spPr bwMode="auto">
              <a:xfrm>
                <a:off x="5185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19492" name="Text Box 36"/>
              <p:cNvSpPr txBox="1">
                <a:spLocks noChangeArrowheads="1"/>
              </p:cNvSpPr>
              <p:nvPr/>
            </p:nvSpPr>
            <p:spPr bwMode="auto">
              <a:xfrm>
                <a:off x="5328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19493" name="Text Box 37"/>
              <p:cNvSpPr txBox="1">
                <a:spLocks noChangeArrowheads="1"/>
              </p:cNvSpPr>
              <p:nvPr/>
            </p:nvSpPr>
            <p:spPr bwMode="auto">
              <a:xfrm>
                <a:off x="5471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19494" name="Text Box 38"/>
              <p:cNvSpPr txBox="1">
                <a:spLocks noChangeArrowheads="1"/>
              </p:cNvSpPr>
              <p:nvPr/>
            </p:nvSpPr>
            <p:spPr bwMode="auto">
              <a:xfrm>
                <a:off x="5608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19495" name="Text Box 39"/>
              <p:cNvSpPr txBox="1">
                <a:spLocks noChangeArrowheads="1"/>
              </p:cNvSpPr>
              <p:nvPr/>
            </p:nvSpPr>
            <p:spPr bwMode="auto">
              <a:xfrm>
                <a:off x="4910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19496" name="Text Box 40"/>
              <p:cNvSpPr txBox="1">
                <a:spLocks noChangeArrowheads="1"/>
              </p:cNvSpPr>
              <p:nvPr/>
            </p:nvSpPr>
            <p:spPr bwMode="auto">
              <a:xfrm>
                <a:off x="5044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19497" name="Text Box 41"/>
              <p:cNvSpPr txBox="1">
                <a:spLocks noChangeArrowheads="1"/>
              </p:cNvSpPr>
              <p:nvPr/>
            </p:nvSpPr>
            <p:spPr bwMode="auto">
              <a:xfrm>
                <a:off x="5185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19498" name="Text Box 42"/>
              <p:cNvSpPr txBox="1">
                <a:spLocks noChangeArrowheads="1"/>
              </p:cNvSpPr>
              <p:nvPr/>
            </p:nvSpPr>
            <p:spPr bwMode="auto">
              <a:xfrm>
                <a:off x="5328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19499" name="Text Box 43"/>
              <p:cNvSpPr txBox="1">
                <a:spLocks noChangeArrowheads="1"/>
              </p:cNvSpPr>
              <p:nvPr/>
            </p:nvSpPr>
            <p:spPr bwMode="auto">
              <a:xfrm>
                <a:off x="5471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19500" name="Text Box 44"/>
              <p:cNvSpPr txBox="1">
                <a:spLocks noChangeArrowheads="1"/>
              </p:cNvSpPr>
              <p:nvPr/>
            </p:nvSpPr>
            <p:spPr bwMode="auto">
              <a:xfrm>
                <a:off x="5608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19501" name="Text Box 45"/>
              <p:cNvSpPr txBox="1">
                <a:spLocks noChangeArrowheads="1"/>
              </p:cNvSpPr>
              <p:nvPr/>
            </p:nvSpPr>
            <p:spPr bwMode="auto">
              <a:xfrm>
                <a:off x="4910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19502" name="Text Box 46"/>
              <p:cNvSpPr txBox="1">
                <a:spLocks noChangeArrowheads="1"/>
              </p:cNvSpPr>
              <p:nvPr/>
            </p:nvSpPr>
            <p:spPr bwMode="auto">
              <a:xfrm>
                <a:off x="5044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19503" name="Text Box 47"/>
              <p:cNvSpPr txBox="1">
                <a:spLocks noChangeArrowheads="1"/>
              </p:cNvSpPr>
              <p:nvPr/>
            </p:nvSpPr>
            <p:spPr bwMode="auto">
              <a:xfrm>
                <a:off x="5185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19504" name="Text Box 48"/>
              <p:cNvSpPr txBox="1">
                <a:spLocks noChangeArrowheads="1"/>
              </p:cNvSpPr>
              <p:nvPr/>
            </p:nvSpPr>
            <p:spPr bwMode="auto">
              <a:xfrm>
                <a:off x="5328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19505" name="Text Box 49"/>
              <p:cNvSpPr txBox="1">
                <a:spLocks noChangeArrowheads="1"/>
              </p:cNvSpPr>
              <p:nvPr/>
            </p:nvSpPr>
            <p:spPr bwMode="auto">
              <a:xfrm>
                <a:off x="5471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19506" name="Text Box 50"/>
              <p:cNvSpPr txBox="1">
                <a:spLocks noChangeArrowheads="1"/>
              </p:cNvSpPr>
              <p:nvPr/>
            </p:nvSpPr>
            <p:spPr bwMode="auto">
              <a:xfrm>
                <a:off x="5608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19507" name="Text Box 51"/>
              <p:cNvSpPr txBox="1">
                <a:spLocks noChangeArrowheads="1"/>
              </p:cNvSpPr>
              <p:nvPr/>
            </p:nvSpPr>
            <p:spPr bwMode="auto">
              <a:xfrm>
                <a:off x="4910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19508" name="Text Box 52"/>
              <p:cNvSpPr txBox="1">
                <a:spLocks noChangeArrowheads="1"/>
              </p:cNvSpPr>
              <p:nvPr/>
            </p:nvSpPr>
            <p:spPr bwMode="auto">
              <a:xfrm>
                <a:off x="5044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19509" name="Text Box 53"/>
              <p:cNvSpPr txBox="1">
                <a:spLocks noChangeArrowheads="1"/>
              </p:cNvSpPr>
              <p:nvPr/>
            </p:nvSpPr>
            <p:spPr bwMode="auto">
              <a:xfrm>
                <a:off x="5185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19510" name="Text Box 54"/>
              <p:cNvSpPr txBox="1">
                <a:spLocks noChangeArrowheads="1"/>
              </p:cNvSpPr>
              <p:nvPr/>
            </p:nvSpPr>
            <p:spPr bwMode="auto">
              <a:xfrm>
                <a:off x="5328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19511" name="Text Box 55"/>
              <p:cNvSpPr txBox="1">
                <a:spLocks noChangeArrowheads="1"/>
              </p:cNvSpPr>
              <p:nvPr/>
            </p:nvSpPr>
            <p:spPr bwMode="auto">
              <a:xfrm>
                <a:off x="5471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19512" name="Text Box 56"/>
              <p:cNvSpPr txBox="1">
                <a:spLocks noChangeArrowheads="1"/>
              </p:cNvSpPr>
              <p:nvPr/>
            </p:nvSpPr>
            <p:spPr bwMode="auto">
              <a:xfrm>
                <a:off x="5608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</p:grpSp>
        <p:sp>
          <p:nvSpPr>
            <p:cNvPr id="19513" name="Rectangle 57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14" name="Rectangle 58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515" name="Rectangle 5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524000" y="6553200"/>
            <a:ext cx="6096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1400">
                <a:solidFill>
                  <a:schemeClr val="tx1"/>
                </a:solidFill>
              </a:rPr>
              <a:t>CCNA1 v3 Module 1</a:t>
            </a:r>
          </a:p>
        </p:txBody>
      </p:sp>
      <p:sp>
        <p:nvSpPr>
          <p:cNvPr id="19460" name="Text Box 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62000" y="5105400"/>
            <a:ext cx="7543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93700" indent="-393700" algn="l"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</a:rPr>
              <a:t>A: </a:t>
            </a:r>
            <a:r>
              <a:rPr lang="en-US" sz="2400" dirty="0" smtClean="0">
                <a:solidFill>
                  <a:schemeClr val="tx1"/>
                </a:solidFill>
              </a:rPr>
              <a:t>What are carbohydrates and </a:t>
            </a:r>
            <a:r>
              <a:rPr lang="en-US" sz="2400" dirty="0" err="1" smtClean="0">
                <a:solidFill>
                  <a:schemeClr val="tx1"/>
                </a:solidFill>
              </a:rPr>
              <a:t>monosaccharides</a:t>
            </a:r>
            <a:r>
              <a:rPr lang="en-US" sz="2400" dirty="0" smtClean="0">
                <a:solidFill>
                  <a:schemeClr val="tx1"/>
                </a:solidFill>
              </a:rPr>
              <a:t>, proteins and amino acids and lipids and fatty acids and glycerol?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9461" name="Text Box 5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62000" y="2895600"/>
            <a:ext cx="7620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dirty="0" smtClean="0">
                <a:solidFill>
                  <a:schemeClr val="bg1"/>
                </a:solidFill>
                <a:cs typeface="Times New Roman" charset="0"/>
              </a:rPr>
              <a:t>These are the three macronutrients and their basic units.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9517" name="Text Box 61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62000" y="609600"/>
            <a:ext cx="76200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Arial" charset="0"/>
              </a:rPr>
              <a:t>Digestive Process</a:t>
            </a:r>
            <a:r>
              <a:rPr lang="en-US" sz="4800" b="1" dirty="0">
                <a:solidFill>
                  <a:schemeClr val="bg1"/>
                </a:solidFill>
                <a:latin typeface="Arial" charset="0"/>
              </a:rPr>
              <a:t/>
            </a:r>
            <a:br>
              <a:rPr lang="en-US" sz="4800" b="1" dirty="0">
                <a:solidFill>
                  <a:schemeClr val="bg1"/>
                </a:solidFill>
                <a:latin typeface="Arial" charset="0"/>
              </a:rPr>
            </a:br>
            <a:r>
              <a:rPr lang="en-US" sz="4800" b="1" dirty="0">
                <a:solidFill>
                  <a:schemeClr val="bg1"/>
                </a:solidFill>
                <a:latin typeface="Arial" charset="0"/>
              </a:rPr>
              <a:t>400</a:t>
            </a:r>
          </a:p>
        </p:txBody>
      </p:sp>
      <p:sp>
        <p:nvSpPr>
          <p:cNvPr id="19518" name="Rectangle 6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19" name="Rectangle 6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CCNA1 v3 Module 1</a:t>
            </a:r>
          </a:p>
        </p:txBody>
      </p:sp>
      <p:sp>
        <p:nvSpPr>
          <p:cNvPr id="20491" name="Rectangle 1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492" name="Group 12"/>
          <p:cNvGrpSpPr>
            <a:grpSpLocks/>
          </p:cNvGrpSpPr>
          <p:nvPr/>
        </p:nvGrpSpPr>
        <p:grpSpPr bwMode="auto">
          <a:xfrm>
            <a:off x="762000" y="4267200"/>
            <a:ext cx="2438400" cy="819150"/>
            <a:chOff x="4848" y="3878"/>
            <a:chExt cx="912" cy="442"/>
          </a:xfrm>
        </p:grpSpPr>
        <p:sp>
          <p:nvSpPr>
            <p:cNvPr id="20493" name="AutoShape 13">
              <a:hlinkClick r:id="" action="ppaction://noaction" highlightClick="1"/>
              <a:hlinkHover r:id="" action="ppaction://macro?name=Click"/>
            </p:cNvPr>
            <p:cNvSpPr>
              <a:spLocks noChangeArrowheads="1"/>
            </p:cNvSpPr>
            <p:nvPr/>
          </p:nvSpPr>
          <p:spPr bwMode="auto">
            <a:xfrm>
              <a:off x="4848" y="3888"/>
              <a:ext cx="912" cy="432"/>
            </a:xfrm>
            <a:prstGeom prst="actionButtonBlank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66667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4" name="Text Box 14">
              <a:hlinkHover r:id="" action="ppaction://macro?name=Click"/>
            </p:cNvPr>
            <p:cNvSpPr txBox="1">
              <a:spLocks noChangeArrowheads="1"/>
            </p:cNvSpPr>
            <p:nvPr/>
          </p:nvSpPr>
          <p:spPr bwMode="auto">
            <a:xfrm>
              <a:off x="4896" y="3878"/>
              <a:ext cx="864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4000" b="1">
                  <a:solidFill>
                    <a:srgbClr val="FFFF00"/>
                  </a:solidFill>
                </a:rPr>
                <a:t>Answer</a:t>
              </a:r>
            </a:p>
          </p:txBody>
        </p:sp>
      </p:grpSp>
      <p:grpSp>
        <p:nvGrpSpPr>
          <p:cNvPr id="20495" name="Group 15"/>
          <p:cNvGrpSpPr>
            <a:grpSpLocks/>
          </p:cNvGrpSpPr>
          <p:nvPr/>
        </p:nvGrpSpPr>
        <p:grpSpPr bwMode="auto">
          <a:xfrm>
            <a:off x="7696200" y="5867400"/>
            <a:ext cx="1447800" cy="990600"/>
            <a:chOff x="4848" y="3696"/>
            <a:chExt cx="912" cy="624"/>
          </a:xfrm>
        </p:grpSpPr>
        <p:sp>
          <p:nvSpPr>
            <p:cNvPr id="20496" name="AutoShape 16">
              <a:hlinkClick r:id="rId4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actionButtonBlank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497" name="Group 17"/>
            <p:cNvGrpSpPr>
              <a:grpSpLocks/>
            </p:cNvGrpSpPr>
            <p:nvPr/>
          </p:nvGrpSpPr>
          <p:grpSpPr bwMode="auto">
            <a:xfrm>
              <a:off x="4896" y="3744"/>
              <a:ext cx="816" cy="528"/>
              <a:chOff x="4896" y="3744"/>
              <a:chExt cx="816" cy="528"/>
            </a:xfrm>
          </p:grpSpPr>
          <p:sp>
            <p:nvSpPr>
              <p:cNvPr id="20498" name="Line 18"/>
              <p:cNvSpPr>
                <a:spLocks noChangeShapeType="1"/>
              </p:cNvSpPr>
              <p:nvPr/>
            </p:nvSpPr>
            <p:spPr bwMode="auto">
              <a:xfrm>
                <a:off x="5010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9" name="Line 19"/>
              <p:cNvSpPr>
                <a:spLocks noChangeShapeType="1"/>
              </p:cNvSpPr>
              <p:nvPr/>
            </p:nvSpPr>
            <p:spPr bwMode="auto">
              <a:xfrm>
                <a:off x="5154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0" name="Line 20"/>
              <p:cNvSpPr>
                <a:spLocks noChangeShapeType="1"/>
              </p:cNvSpPr>
              <p:nvPr/>
            </p:nvSpPr>
            <p:spPr bwMode="auto">
              <a:xfrm>
                <a:off x="5298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1" name="Line 21"/>
              <p:cNvSpPr>
                <a:spLocks noChangeShapeType="1"/>
              </p:cNvSpPr>
              <p:nvPr/>
            </p:nvSpPr>
            <p:spPr bwMode="auto">
              <a:xfrm>
                <a:off x="5442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2" name="Line 22"/>
              <p:cNvSpPr>
                <a:spLocks noChangeShapeType="1"/>
              </p:cNvSpPr>
              <p:nvPr/>
            </p:nvSpPr>
            <p:spPr bwMode="auto">
              <a:xfrm>
                <a:off x="5586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3" name="Line 23"/>
              <p:cNvSpPr>
                <a:spLocks noChangeShapeType="1"/>
              </p:cNvSpPr>
              <p:nvPr/>
            </p:nvSpPr>
            <p:spPr bwMode="auto">
              <a:xfrm>
                <a:off x="4896" y="3840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4" name="Line 24"/>
              <p:cNvSpPr>
                <a:spLocks noChangeShapeType="1"/>
              </p:cNvSpPr>
              <p:nvPr/>
            </p:nvSpPr>
            <p:spPr bwMode="auto">
              <a:xfrm>
                <a:off x="4896" y="3954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5" name="Line 25"/>
              <p:cNvSpPr>
                <a:spLocks noChangeShapeType="1"/>
              </p:cNvSpPr>
              <p:nvPr/>
            </p:nvSpPr>
            <p:spPr bwMode="auto">
              <a:xfrm>
                <a:off x="4896" y="4068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6" name="Line 26"/>
              <p:cNvSpPr>
                <a:spLocks noChangeShapeType="1"/>
              </p:cNvSpPr>
              <p:nvPr/>
            </p:nvSpPr>
            <p:spPr bwMode="auto">
              <a:xfrm>
                <a:off x="4896" y="4182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7" name="Text Box 27"/>
              <p:cNvSpPr txBox="1">
                <a:spLocks noChangeArrowheads="1"/>
              </p:cNvSpPr>
              <p:nvPr/>
            </p:nvSpPr>
            <p:spPr bwMode="auto">
              <a:xfrm>
                <a:off x="4912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20508" name="Text Box 28"/>
              <p:cNvSpPr txBox="1">
                <a:spLocks noChangeArrowheads="1"/>
              </p:cNvSpPr>
              <p:nvPr/>
            </p:nvSpPr>
            <p:spPr bwMode="auto">
              <a:xfrm>
                <a:off x="5046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20509" name="Text Box 29"/>
              <p:cNvSpPr txBox="1">
                <a:spLocks noChangeArrowheads="1"/>
              </p:cNvSpPr>
              <p:nvPr/>
            </p:nvSpPr>
            <p:spPr bwMode="auto">
              <a:xfrm>
                <a:off x="5187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20510" name="Text Box 30"/>
              <p:cNvSpPr txBox="1">
                <a:spLocks noChangeArrowheads="1"/>
              </p:cNvSpPr>
              <p:nvPr/>
            </p:nvSpPr>
            <p:spPr bwMode="auto">
              <a:xfrm>
                <a:off x="5330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20511" name="Text Box 31"/>
              <p:cNvSpPr txBox="1">
                <a:spLocks noChangeArrowheads="1"/>
              </p:cNvSpPr>
              <p:nvPr/>
            </p:nvSpPr>
            <p:spPr bwMode="auto">
              <a:xfrm>
                <a:off x="5473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20512" name="Text Box 32"/>
              <p:cNvSpPr txBox="1">
                <a:spLocks noChangeArrowheads="1"/>
              </p:cNvSpPr>
              <p:nvPr/>
            </p:nvSpPr>
            <p:spPr bwMode="auto">
              <a:xfrm>
                <a:off x="5610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20513" name="Text Box 33"/>
              <p:cNvSpPr txBox="1">
                <a:spLocks noChangeArrowheads="1"/>
              </p:cNvSpPr>
              <p:nvPr/>
            </p:nvSpPr>
            <p:spPr bwMode="auto">
              <a:xfrm>
                <a:off x="4910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20514" name="Text Box 34"/>
              <p:cNvSpPr txBox="1">
                <a:spLocks noChangeArrowheads="1"/>
              </p:cNvSpPr>
              <p:nvPr/>
            </p:nvSpPr>
            <p:spPr bwMode="auto">
              <a:xfrm>
                <a:off x="5044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20515" name="Text Box 35"/>
              <p:cNvSpPr txBox="1">
                <a:spLocks noChangeArrowheads="1"/>
              </p:cNvSpPr>
              <p:nvPr/>
            </p:nvSpPr>
            <p:spPr bwMode="auto">
              <a:xfrm>
                <a:off x="5185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20516" name="Text Box 36"/>
              <p:cNvSpPr txBox="1">
                <a:spLocks noChangeArrowheads="1"/>
              </p:cNvSpPr>
              <p:nvPr/>
            </p:nvSpPr>
            <p:spPr bwMode="auto">
              <a:xfrm>
                <a:off x="5328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20517" name="Text Box 37"/>
              <p:cNvSpPr txBox="1">
                <a:spLocks noChangeArrowheads="1"/>
              </p:cNvSpPr>
              <p:nvPr/>
            </p:nvSpPr>
            <p:spPr bwMode="auto">
              <a:xfrm>
                <a:off x="5471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20518" name="Text Box 38"/>
              <p:cNvSpPr txBox="1">
                <a:spLocks noChangeArrowheads="1"/>
              </p:cNvSpPr>
              <p:nvPr/>
            </p:nvSpPr>
            <p:spPr bwMode="auto">
              <a:xfrm>
                <a:off x="5608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20519" name="Text Box 39"/>
              <p:cNvSpPr txBox="1">
                <a:spLocks noChangeArrowheads="1"/>
              </p:cNvSpPr>
              <p:nvPr/>
            </p:nvSpPr>
            <p:spPr bwMode="auto">
              <a:xfrm>
                <a:off x="4910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20520" name="Text Box 40"/>
              <p:cNvSpPr txBox="1">
                <a:spLocks noChangeArrowheads="1"/>
              </p:cNvSpPr>
              <p:nvPr/>
            </p:nvSpPr>
            <p:spPr bwMode="auto">
              <a:xfrm>
                <a:off x="5044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20521" name="Text Box 41"/>
              <p:cNvSpPr txBox="1">
                <a:spLocks noChangeArrowheads="1"/>
              </p:cNvSpPr>
              <p:nvPr/>
            </p:nvSpPr>
            <p:spPr bwMode="auto">
              <a:xfrm>
                <a:off x="5185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20522" name="Text Box 42"/>
              <p:cNvSpPr txBox="1">
                <a:spLocks noChangeArrowheads="1"/>
              </p:cNvSpPr>
              <p:nvPr/>
            </p:nvSpPr>
            <p:spPr bwMode="auto">
              <a:xfrm>
                <a:off x="5328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20523" name="Text Box 43"/>
              <p:cNvSpPr txBox="1">
                <a:spLocks noChangeArrowheads="1"/>
              </p:cNvSpPr>
              <p:nvPr/>
            </p:nvSpPr>
            <p:spPr bwMode="auto">
              <a:xfrm>
                <a:off x="5471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20524" name="Text Box 44"/>
              <p:cNvSpPr txBox="1">
                <a:spLocks noChangeArrowheads="1"/>
              </p:cNvSpPr>
              <p:nvPr/>
            </p:nvSpPr>
            <p:spPr bwMode="auto">
              <a:xfrm>
                <a:off x="5608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20525" name="Text Box 45"/>
              <p:cNvSpPr txBox="1">
                <a:spLocks noChangeArrowheads="1"/>
              </p:cNvSpPr>
              <p:nvPr/>
            </p:nvSpPr>
            <p:spPr bwMode="auto">
              <a:xfrm>
                <a:off x="4910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20526" name="Text Box 46"/>
              <p:cNvSpPr txBox="1">
                <a:spLocks noChangeArrowheads="1"/>
              </p:cNvSpPr>
              <p:nvPr/>
            </p:nvSpPr>
            <p:spPr bwMode="auto">
              <a:xfrm>
                <a:off x="5044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20527" name="Text Box 47"/>
              <p:cNvSpPr txBox="1">
                <a:spLocks noChangeArrowheads="1"/>
              </p:cNvSpPr>
              <p:nvPr/>
            </p:nvSpPr>
            <p:spPr bwMode="auto">
              <a:xfrm>
                <a:off x="5185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20528" name="Text Box 48"/>
              <p:cNvSpPr txBox="1">
                <a:spLocks noChangeArrowheads="1"/>
              </p:cNvSpPr>
              <p:nvPr/>
            </p:nvSpPr>
            <p:spPr bwMode="auto">
              <a:xfrm>
                <a:off x="5328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20529" name="Text Box 49"/>
              <p:cNvSpPr txBox="1">
                <a:spLocks noChangeArrowheads="1"/>
              </p:cNvSpPr>
              <p:nvPr/>
            </p:nvSpPr>
            <p:spPr bwMode="auto">
              <a:xfrm>
                <a:off x="5471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20530" name="Text Box 50"/>
              <p:cNvSpPr txBox="1">
                <a:spLocks noChangeArrowheads="1"/>
              </p:cNvSpPr>
              <p:nvPr/>
            </p:nvSpPr>
            <p:spPr bwMode="auto">
              <a:xfrm>
                <a:off x="5608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20531" name="Text Box 51"/>
              <p:cNvSpPr txBox="1">
                <a:spLocks noChangeArrowheads="1"/>
              </p:cNvSpPr>
              <p:nvPr/>
            </p:nvSpPr>
            <p:spPr bwMode="auto">
              <a:xfrm>
                <a:off x="4910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20532" name="Text Box 52"/>
              <p:cNvSpPr txBox="1">
                <a:spLocks noChangeArrowheads="1"/>
              </p:cNvSpPr>
              <p:nvPr/>
            </p:nvSpPr>
            <p:spPr bwMode="auto">
              <a:xfrm>
                <a:off x="5044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20533" name="Text Box 53"/>
              <p:cNvSpPr txBox="1">
                <a:spLocks noChangeArrowheads="1"/>
              </p:cNvSpPr>
              <p:nvPr/>
            </p:nvSpPr>
            <p:spPr bwMode="auto">
              <a:xfrm>
                <a:off x="5185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20534" name="Text Box 54"/>
              <p:cNvSpPr txBox="1">
                <a:spLocks noChangeArrowheads="1"/>
              </p:cNvSpPr>
              <p:nvPr/>
            </p:nvSpPr>
            <p:spPr bwMode="auto">
              <a:xfrm>
                <a:off x="5328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20535" name="Text Box 55"/>
              <p:cNvSpPr txBox="1">
                <a:spLocks noChangeArrowheads="1"/>
              </p:cNvSpPr>
              <p:nvPr/>
            </p:nvSpPr>
            <p:spPr bwMode="auto">
              <a:xfrm>
                <a:off x="5471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20536" name="Text Box 56"/>
              <p:cNvSpPr txBox="1">
                <a:spLocks noChangeArrowheads="1"/>
              </p:cNvSpPr>
              <p:nvPr/>
            </p:nvSpPr>
            <p:spPr bwMode="auto">
              <a:xfrm>
                <a:off x="5608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</p:grpSp>
        <p:sp>
          <p:nvSpPr>
            <p:cNvPr id="20537" name="Rectangle 57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38" name="Rectangle 58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539" name="Rectangle 5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524000" y="6553200"/>
            <a:ext cx="6096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1400">
                <a:solidFill>
                  <a:schemeClr val="tx1"/>
                </a:solidFill>
              </a:rPr>
              <a:t>CCNA1 v3 Module 1</a:t>
            </a:r>
          </a:p>
        </p:txBody>
      </p:sp>
      <p:sp>
        <p:nvSpPr>
          <p:cNvPr id="20484" name="Text Box 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62000" y="5105400"/>
            <a:ext cx="7543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93700" indent="-393700" algn="l"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</a:rPr>
              <a:t>A: </a:t>
            </a:r>
            <a:r>
              <a:rPr lang="en-US" sz="2400" dirty="0" smtClean="0">
                <a:solidFill>
                  <a:schemeClr val="tx1"/>
                </a:solidFill>
              </a:rPr>
              <a:t>What is a chewed ball of food with added saliva and the soupy mixture of food and gastric juices?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0485" name="Text Box 5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85800" y="2971800"/>
            <a:ext cx="7620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dirty="0" smtClean="0">
                <a:solidFill>
                  <a:schemeClr val="bg1"/>
                </a:solidFill>
              </a:rPr>
              <a:t>This is the difference between a bolus and </a:t>
            </a:r>
            <a:r>
              <a:rPr lang="en-US" sz="3200" dirty="0" err="1" smtClean="0">
                <a:solidFill>
                  <a:schemeClr val="bg1"/>
                </a:solidFill>
              </a:rPr>
              <a:t>chyme</a:t>
            </a:r>
            <a:r>
              <a:rPr lang="en-US" sz="3200" dirty="0" smtClean="0">
                <a:solidFill>
                  <a:schemeClr val="bg1"/>
                </a:solidFill>
              </a:rPr>
              <a:t>. 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0541" name="Text Box 61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609600"/>
            <a:ext cx="76200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Arial" charset="0"/>
              </a:rPr>
              <a:t>Digestive Process</a:t>
            </a:r>
            <a:r>
              <a:rPr lang="en-US" sz="4800" b="1" dirty="0">
                <a:solidFill>
                  <a:schemeClr val="bg1"/>
                </a:solidFill>
                <a:latin typeface="Arial" charset="0"/>
              </a:rPr>
              <a:t/>
            </a:r>
            <a:br>
              <a:rPr lang="en-US" sz="4800" b="1" dirty="0">
                <a:solidFill>
                  <a:schemeClr val="bg1"/>
                </a:solidFill>
                <a:latin typeface="Arial" charset="0"/>
              </a:rPr>
            </a:br>
            <a:r>
              <a:rPr lang="en-US" sz="4800" b="1" dirty="0">
                <a:solidFill>
                  <a:schemeClr val="bg1"/>
                </a:solidFill>
                <a:latin typeface="Arial" charset="0"/>
              </a:rPr>
              <a:t>500</a:t>
            </a:r>
          </a:p>
        </p:txBody>
      </p:sp>
      <p:sp>
        <p:nvSpPr>
          <p:cNvPr id="20542" name="Rectangle 6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43" name="Rectangle 6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CCNA1 v3 Module 1</a:t>
            </a:r>
          </a:p>
        </p:txBody>
      </p:sp>
      <p:sp>
        <p:nvSpPr>
          <p:cNvPr id="21516" name="Rectangle 1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517" name="Group 13"/>
          <p:cNvGrpSpPr>
            <a:grpSpLocks/>
          </p:cNvGrpSpPr>
          <p:nvPr/>
        </p:nvGrpSpPr>
        <p:grpSpPr bwMode="auto">
          <a:xfrm>
            <a:off x="762000" y="4267200"/>
            <a:ext cx="2438400" cy="819150"/>
            <a:chOff x="4848" y="3878"/>
            <a:chExt cx="912" cy="442"/>
          </a:xfrm>
        </p:grpSpPr>
        <p:sp>
          <p:nvSpPr>
            <p:cNvPr id="21518" name="AutoShape 14">
              <a:hlinkClick r:id="" action="ppaction://noaction" highlightClick="1"/>
              <a:hlinkHover r:id="" action="ppaction://macro?name=Click"/>
            </p:cNvPr>
            <p:cNvSpPr>
              <a:spLocks noChangeArrowheads="1"/>
            </p:cNvSpPr>
            <p:nvPr/>
          </p:nvSpPr>
          <p:spPr bwMode="auto">
            <a:xfrm>
              <a:off x="4848" y="3888"/>
              <a:ext cx="912" cy="432"/>
            </a:xfrm>
            <a:prstGeom prst="actionButtonBlank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66667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9" name="Text Box 15">
              <a:hlinkHover r:id="" action="ppaction://macro?name=Click"/>
            </p:cNvPr>
            <p:cNvSpPr txBox="1">
              <a:spLocks noChangeArrowheads="1"/>
            </p:cNvSpPr>
            <p:nvPr/>
          </p:nvSpPr>
          <p:spPr bwMode="auto">
            <a:xfrm>
              <a:off x="4896" y="3878"/>
              <a:ext cx="864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4000" b="1">
                  <a:solidFill>
                    <a:srgbClr val="FFFF00"/>
                  </a:solidFill>
                </a:rPr>
                <a:t>Answer</a:t>
              </a:r>
            </a:p>
          </p:txBody>
        </p:sp>
      </p:grpSp>
      <p:grpSp>
        <p:nvGrpSpPr>
          <p:cNvPr id="21520" name="Group 16"/>
          <p:cNvGrpSpPr>
            <a:grpSpLocks/>
          </p:cNvGrpSpPr>
          <p:nvPr/>
        </p:nvGrpSpPr>
        <p:grpSpPr bwMode="auto">
          <a:xfrm>
            <a:off x="7696200" y="5867400"/>
            <a:ext cx="1447800" cy="990600"/>
            <a:chOff x="4848" y="3696"/>
            <a:chExt cx="912" cy="624"/>
          </a:xfrm>
        </p:grpSpPr>
        <p:sp>
          <p:nvSpPr>
            <p:cNvPr id="21521" name="AutoShape 17">
              <a:hlinkClick r:id="rId4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actionButtonBlank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522" name="Group 18"/>
            <p:cNvGrpSpPr>
              <a:grpSpLocks/>
            </p:cNvGrpSpPr>
            <p:nvPr/>
          </p:nvGrpSpPr>
          <p:grpSpPr bwMode="auto">
            <a:xfrm>
              <a:off x="4896" y="3744"/>
              <a:ext cx="816" cy="528"/>
              <a:chOff x="4896" y="3744"/>
              <a:chExt cx="816" cy="528"/>
            </a:xfrm>
          </p:grpSpPr>
          <p:sp>
            <p:nvSpPr>
              <p:cNvPr id="21523" name="Line 19"/>
              <p:cNvSpPr>
                <a:spLocks noChangeShapeType="1"/>
              </p:cNvSpPr>
              <p:nvPr/>
            </p:nvSpPr>
            <p:spPr bwMode="auto">
              <a:xfrm>
                <a:off x="5010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4" name="Line 20"/>
              <p:cNvSpPr>
                <a:spLocks noChangeShapeType="1"/>
              </p:cNvSpPr>
              <p:nvPr/>
            </p:nvSpPr>
            <p:spPr bwMode="auto">
              <a:xfrm>
                <a:off x="5154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5" name="Line 21"/>
              <p:cNvSpPr>
                <a:spLocks noChangeShapeType="1"/>
              </p:cNvSpPr>
              <p:nvPr/>
            </p:nvSpPr>
            <p:spPr bwMode="auto">
              <a:xfrm>
                <a:off x="5298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6" name="Line 22"/>
              <p:cNvSpPr>
                <a:spLocks noChangeShapeType="1"/>
              </p:cNvSpPr>
              <p:nvPr/>
            </p:nvSpPr>
            <p:spPr bwMode="auto">
              <a:xfrm>
                <a:off x="5442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7" name="Line 23"/>
              <p:cNvSpPr>
                <a:spLocks noChangeShapeType="1"/>
              </p:cNvSpPr>
              <p:nvPr/>
            </p:nvSpPr>
            <p:spPr bwMode="auto">
              <a:xfrm>
                <a:off x="5586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8" name="Line 24"/>
              <p:cNvSpPr>
                <a:spLocks noChangeShapeType="1"/>
              </p:cNvSpPr>
              <p:nvPr/>
            </p:nvSpPr>
            <p:spPr bwMode="auto">
              <a:xfrm>
                <a:off x="4896" y="3840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9" name="Line 25"/>
              <p:cNvSpPr>
                <a:spLocks noChangeShapeType="1"/>
              </p:cNvSpPr>
              <p:nvPr/>
            </p:nvSpPr>
            <p:spPr bwMode="auto">
              <a:xfrm>
                <a:off x="4896" y="3954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30" name="Line 26"/>
              <p:cNvSpPr>
                <a:spLocks noChangeShapeType="1"/>
              </p:cNvSpPr>
              <p:nvPr/>
            </p:nvSpPr>
            <p:spPr bwMode="auto">
              <a:xfrm>
                <a:off x="4896" y="4068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31" name="Line 27"/>
              <p:cNvSpPr>
                <a:spLocks noChangeShapeType="1"/>
              </p:cNvSpPr>
              <p:nvPr/>
            </p:nvSpPr>
            <p:spPr bwMode="auto">
              <a:xfrm>
                <a:off x="4896" y="4182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32" name="Text Box 28"/>
              <p:cNvSpPr txBox="1">
                <a:spLocks noChangeArrowheads="1"/>
              </p:cNvSpPr>
              <p:nvPr/>
            </p:nvSpPr>
            <p:spPr bwMode="auto">
              <a:xfrm>
                <a:off x="4912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21533" name="Text Box 29"/>
              <p:cNvSpPr txBox="1">
                <a:spLocks noChangeArrowheads="1"/>
              </p:cNvSpPr>
              <p:nvPr/>
            </p:nvSpPr>
            <p:spPr bwMode="auto">
              <a:xfrm>
                <a:off x="5046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21534" name="Text Box 30"/>
              <p:cNvSpPr txBox="1">
                <a:spLocks noChangeArrowheads="1"/>
              </p:cNvSpPr>
              <p:nvPr/>
            </p:nvSpPr>
            <p:spPr bwMode="auto">
              <a:xfrm>
                <a:off x="5187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21535" name="Text Box 31"/>
              <p:cNvSpPr txBox="1">
                <a:spLocks noChangeArrowheads="1"/>
              </p:cNvSpPr>
              <p:nvPr/>
            </p:nvSpPr>
            <p:spPr bwMode="auto">
              <a:xfrm>
                <a:off x="5330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21536" name="Text Box 32"/>
              <p:cNvSpPr txBox="1">
                <a:spLocks noChangeArrowheads="1"/>
              </p:cNvSpPr>
              <p:nvPr/>
            </p:nvSpPr>
            <p:spPr bwMode="auto">
              <a:xfrm>
                <a:off x="5473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21537" name="Text Box 33"/>
              <p:cNvSpPr txBox="1">
                <a:spLocks noChangeArrowheads="1"/>
              </p:cNvSpPr>
              <p:nvPr/>
            </p:nvSpPr>
            <p:spPr bwMode="auto">
              <a:xfrm>
                <a:off x="5610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21538" name="Text Box 34"/>
              <p:cNvSpPr txBox="1">
                <a:spLocks noChangeArrowheads="1"/>
              </p:cNvSpPr>
              <p:nvPr/>
            </p:nvSpPr>
            <p:spPr bwMode="auto">
              <a:xfrm>
                <a:off x="4910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21539" name="Text Box 35"/>
              <p:cNvSpPr txBox="1">
                <a:spLocks noChangeArrowheads="1"/>
              </p:cNvSpPr>
              <p:nvPr/>
            </p:nvSpPr>
            <p:spPr bwMode="auto">
              <a:xfrm>
                <a:off x="5044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21540" name="Text Box 36"/>
              <p:cNvSpPr txBox="1">
                <a:spLocks noChangeArrowheads="1"/>
              </p:cNvSpPr>
              <p:nvPr/>
            </p:nvSpPr>
            <p:spPr bwMode="auto">
              <a:xfrm>
                <a:off x="5185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21541" name="Text Box 37"/>
              <p:cNvSpPr txBox="1">
                <a:spLocks noChangeArrowheads="1"/>
              </p:cNvSpPr>
              <p:nvPr/>
            </p:nvSpPr>
            <p:spPr bwMode="auto">
              <a:xfrm>
                <a:off x="5328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21542" name="Text Box 38"/>
              <p:cNvSpPr txBox="1">
                <a:spLocks noChangeArrowheads="1"/>
              </p:cNvSpPr>
              <p:nvPr/>
            </p:nvSpPr>
            <p:spPr bwMode="auto">
              <a:xfrm>
                <a:off x="5471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21543" name="Text Box 39"/>
              <p:cNvSpPr txBox="1">
                <a:spLocks noChangeArrowheads="1"/>
              </p:cNvSpPr>
              <p:nvPr/>
            </p:nvSpPr>
            <p:spPr bwMode="auto">
              <a:xfrm>
                <a:off x="5608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21544" name="Text Box 40"/>
              <p:cNvSpPr txBox="1">
                <a:spLocks noChangeArrowheads="1"/>
              </p:cNvSpPr>
              <p:nvPr/>
            </p:nvSpPr>
            <p:spPr bwMode="auto">
              <a:xfrm>
                <a:off x="4910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21545" name="Text Box 41"/>
              <p:cNvSpPr txBox="1">
                <a:spLocks noChangeArrowheads="1"/>
              </p:cNvSpPr>
              <p:nvPr/>
            </p:nvSpPr>
            <p:spPr bwMode="auto">
              <a:xfrm>
                <a:off x="5044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21546" name="Text Box 42"/>
              <p:cNvSpPr txBox="1">
                <a:spLocks noChangeArrowheads="1"/>
              </p:cNvSpPr>
              <p:nvPr/>
            </p:nvSpPr>
            <p:spPr bwMode="auto">
              <a:xfrm>
                <a:off x="5185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21547" name="Text Box 43"/>
              <p:cNvSpPr txBox="1">
                <a:spLocks noChangeArrowheads="1"/>
              </p:cNvSpPr>
              <p:nvPr/>
            </p:nvSpPr>
            <p:spPr bwMode="auto">
              <a:xfrm>
                <a:off x="5328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21548" name="Text Box 44"/>
              <p:cNvSpPr txBox="1">
                <a:spLocks noChangeArrowheads="1"/>
              </p:cNvSpPr>
              <p:nvPr/>
            </p:nvSpPr>
            <p:spPr bwMode="auto">
              <a:xfrm>
                <a:off x="5471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21549" name="Text Box 45"/>
              <p:cNvSpPr txBox="1">
                <a:spLocks noChangeArrowheads="1"/>
              </p:cNvSpPr>
              <p:nvPr/>
            </p:nvSpPr>
            <p:spPr bwMode="auto">
              <a:xfrm>
                <a:off x="5608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21550" name="Text Box 46"/>
              <p:cNvSpPr txBox="1">
                <a:spLocks noChangeArrowheads="1"/>
              </p:cNvSpPr>
              <p:nvPr/>
            </p:nvSpPr>
            <p:spPr bwMode="auto">
              <a:xfrm>
                <a:off x="4910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21551" name="Text Box 47"/>
              <p:cNvSpPr txBox="1">
                <a:spLocks noChangeArrowheads="1"/>
              </p:cNvSpPr>
              <p:nvPr/>
            </p:nvSpPr>
            <p:spPr bwMode="auto">
              <a:xfrm>
                <a:off x="5044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21552" name="Text Box 48"/>
              <p:cNvSpPr txBox="1">
                <a:spLocks noChangeArrowheads="1"/>
              </p:cNvSpPr>
              <p:nvPr/>
            </p:nvSpPr>
            <p:spPr bwMode="auto">
              <a:xfrm>
                <a:off x="5185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21553" name="Text Box 49"/>
              <p:cNvSpPr txBox="1">
                <a:spLocks noChangeArrowheads="1"/>
              </p:cNvSpPr>
              <p:nvPr/>
            </p:nvSpPr>
            <p:spPr bwMode="auto">
              <a:xfrm>
                <a:off x="5328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21554" name="Text Box 50"/>
              <p:cNvSpPr txBox="1">
                <a:spLocks noChangeArrowheads="1"/>
              </p:cNvSpPr>
              <p:nvPr/>
            </p:nvSpPr>
            <p:spPr bwMode="auto">
              <a:xfrm>
                <a:off x="5471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21555" name="Text Box 51"/>
              <p:cNvSpPr txBox="1">
                <a:spLocks noChangeArrowheads="1"/>
              </p:cNvSpPr>
              <p:nvPr/>
            </p:nvSpPr>
            <p:spPr bwMode="auto">
              <a:xfrm>
                <a:off x="5608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21556" name="Text Box 52"/>
              <p:cNvSpPr txBox="1">
                <a:spLocks noChangeArrowheads="1"/>
              </p:cNvSpPr>
              <p:nvPr/>
            </p:nvSpPr>
            <p:spPr bwMode="auto">
              <a:xfrm>
                <a:off x="4910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21557" name="Text Box 53"/>
              <p:cNvSpPr txBox="1">
                <a:spLocks noChangeArrowheads="1"/>
              </p:cNvSpPr>
              <p:nvPr/>
            </p:nvSpPr>
            <p:spPr bwMode="auto">
              <a:xfrm>
                <a:off x="5044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21558" name="Text Box 54"/>
              <p:cNvSpPr txBox="1">
                <a:spLocks noChangeArrowheads="1"/>
              </p:cNvSpPr>
              <p:nvPr/>
            </p:nvSpPr>
            <p:spPr bwMode="auto">
              <a:xfrm>
                <a:off x="5185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21559" name="Text Box 55"/>
              <p:cNvSpPr txBox="1">
                <a:spLocks noChangeArrowheads="1"/>
              </p:cNvSpPr>
              <p:nvPr/>
            </p:nvSpPr>
            <p:spPr bwMode="auto">
              <a:xfrm>
                <a:off x="5328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21560" name="Text Box 56"/>
              <p:cNvSpPr txBox="1">
                <a:spLocks noChangeArrowheads="1"/>
              </p:cNvSpPr>
              <p:nvPr/>
            </p:nvSpPr>
            <p:spPr bwMode="auto">
              <a:xfrm>
                <a:off x="5471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21561" name="Text Box 57"/>
              <p:cNvSpPr txBox="1">
                <a:spLocks noChangeArrowheads="1"/>
              </p:cNvSpPr>
              <p:nvPr/>
            </p:nvSpPr>
            <p:spPr bwMode="auto">
              <a:xfrm>
                <a:off x="5608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</p:grpSp>
        <p:sp>
          <p:nvSpPr>
            <p:cNvPr id="21562" name="Rectangle 58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63" name="Rectangle 59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564" name="Rectangle 60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524000" y="6553200"/>
            <a:ext cx="6096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1400">
                <a:solidFill>
                  <a:schemeClr val="tx1"/>
                </a:solidFill>
              </a:rPr>
              <a:t>CCNA1 v3 Module 1</a:t>
            </a:r>
          </a:p>
        </p:txBody>
      </p:sp>
      <p:sp>
        <p:nvSpPr>
          <p:cNvPr id="21509" name="Text Box 5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62000" y="5105400"/>
            <a:ext cx="754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93700" indent="-393700" algn="l"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</a:rPr>
              <a:t>A: </a:t>
            </a:r>
            <a:r>
              <a:rPr lang="en-US" sz="2400" dirty="0" smtClean="0">
                <a:solidFill>
                  <a:schemeClr val="tx1"/>
                </a:solidFill>
              </a:rPr>
              <a:t>What is the stomach?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1510" name="Text Box 6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143000" y="2590800"/>
            <a:ext cx="7620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dirty="0" smtClean="0">
                <a:solidFill>
                  <a:schemeClr val="bg1"/>
                </a:solidFill>
              </a:rPr>
              <a:t>This is where digestion of proteins begins.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21566" name="Text Box 6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609600"/>
            <a:ext cx="76200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Arial" charset="0"/>
              </a:rPr>
              <a:t>Digestive System</a:t>
            </a:r>
            <a:endParaRPr lang="en-US" sz="4800" b="1" dirty="0">
              <a:solidFill>
                <a:schemeClr val="bg1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chemeClr val="bg1"/>
                </a:solidFill>
                <a:latin typeface="Arial" charset="0"/>
              </a:rPr>
              <a:t>100</a:t>
            </a:r>
            <a:endParaRPr lang="en-US" sz="36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1567" name="Rectangle 6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68" name="Rectangle 6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CCNA1 v3 Module 1</a:t>
            </a:r>
          </a:p>
        </p:txBody>
      </p:sp>
      <p:sp>
        <p:nvSpPr>
          <p:cNvPr id="22546" name="Rectangle 1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2547" name="Group 19"/>
          <p:cNvGrpSpPr>
            <a:grpSpLocks/>
          </p:cNvGrpSpPr>
          <p:nvPr/>
        </p:nvGrpSpPr>
        <p:grpSpPr bwMode="auto">
          <a:xfrm>
            <a:off x="762000" y="4267200"/>
            <a:ext cx="2438400" cy="819150"/>
            <a:chOff x="4848" y="3878"/>
            <a:chExt cx="912" cy="442"/>
          </a:xfrm>
        </p:grpSpPr>
        <p:sp>
          <p:nvSpPr>
            <p:cNvPr id="22548" name="AutoShape 20">
              <a:hlinkClick r:id="" action="ppaction://noaction" highlightClick="1"/>
              <a:hlinkHover r:id="" action="ppaction://macro?name=Click"/>
            </p:cNvPr>
            <p:cNvSpPr>
              <a:spLocks noChangeArrowheads="1"/>
            </p:cNvSpPr>
            <p:nvPr/>
          </p:nvSpPr>
          <p:spPr bwMode="auto">
            <a:xfrm>
              <a:off x="4848" y="3888"/>
              <a:ext cx="912" cy="432"/>
            </a:xfrm>
            <a:prstGeom prst="actionButtonBlank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66667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9" name="Text Box 21">
              <a:hlinkHover r:id="" action="ppaction://macro?name=Click"/>
            </p:cNvPr>
            <p:cNvSpPr txBox="1">
              <a:spLocks noChangeArrowheads="1"/>
            </p:cNvSpPr>
            <p:nvPr/>
          </p:nvSpPr>
          <p:spPr bwMode="auto">
            <a:xfrm>
              <a:off x="4896" y="3878"/>
              <a:ext cx="864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4000" b="1">
                  <a:solidFill>
                    <a:srgbClr val="FFFF00"/>
                  </a:solidFill>
                </a:rPr>
                <a:t>Answer</a:t>
              </a:r>
            </a:p>
          </p:txBody>
        </p:sp>
      </p:grpSp>
      <p:grpSp>
        <p:nvGrpSpPr>
          <p:cNvPr id="22550" name="Group 22"/>
          <p:cNvGrpSpPr>
            <a:grpSpLocks/>
          </p:cNvGrpSpPr>
          <p:nvPr/>
        </p:nvGrpSpPr>
        <p:grpSpPr bwMode="auto">
          <a:xfrm>
            <a:off x="7696200" y="5867400"/>
            <a:ext cx="1447800" cy="990600"/>
            <a:chOff x="4848" y="3696"/>
            <a:chExt cx="912" cy="624"/>
          </a:xfrm>
        </p:grpSpPr>
        <p:sp>
          <p:nvSpPr>
            <p:cNvPr id="22551" name="AutoShape 23">
              <a:hlinkClick r:id="rId4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actionButtonBlank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2552" name="Group 24"/>
            <p:cNvGrpSpPr>
              <a:grpSpLocks/>
            </p:cNvGrpSpPr>
            <p:nvPr/>
          </p:nvGrpSpPr>
          <p:grpSpPr bwMode="auto">
            <a:xfrm>
              <a:off x="4896" y="3744"/>
              <a:ext cx="816" cy="528"/>
              <a:chOff x="4896" y="3744"/>
              <a:chExt cx="816" cy="528"/>
            </a:xfrm>
          </p:grpSpPr>
          <p:sp>
            <p:nvSpPr>
              <p:cNvPr id="22553" name="Line 25"/>
              <p:cNvSpPr>
                <a:spLocks noChangeShapeType="1"/>
              </p:cNvSpPr>
              <p:nvPr/>
            </p:nvSpPr>
            <p:spPr bwMode="auto">
              <a:xfrm>
                <a:off x="5010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54" name="Line 26"/>
              <p:cNvSpPr>
                <a:spLocks noChangeShapeType="1"/>
              </p:cNvSpPr>
              <p:nvPr/>
            </p:nvSpPr>
            <p:spPr bwMode="auto">
              <a:xfrm>
                <a:off x="5154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55" name="Line 27"/>
              <p:cNvSpPr>
                <a:spLocks noChangeShapeType="1"/>
              </p:cNvSpPr>
              <p:nvPr/>
            </p:nvSpPr>
            <p:spPr bwMode="auto">
              <a:xfrm>
                <a:off x="5298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56" name="Line 28"/>
              <p:cNvSpPr>
                <a:spLocks noChangeShapeType="1"/>
              </p:cNvSpPr>
              <p:nvPr/>
            </p:nvSpPr>
            <p:spPr bwMode="auto">
              <a:xfrm>
                <a:off x="5442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57" name="Line 29"/>
              <p:cNvSpPr>
                <a:spLocks noChangeShapeType="1"/>
              </p:cNvSpPr>
              <p:nvPr/>
            </p:nvSpPr>
            <p:spPr bwMode="auto">
              <a:xfrm>
                <a:off x="5586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58" name="Line 30"/>
              <p:cNvSpPr>
                <a:spLocks noChangeShapeType="1"/>
              </p:cNvSpPr>
              <p:nvPr/>
            </p:nvSpPr>
            <p:spPr bwMode="auto">
              <a:xfrm>
                <a:off x="4896" y="3840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59" name="Line 31"/>
              <p:cNvSpPr>
                <a:spLocks noChangeShapeType="1"/>
              </p:cNvSpPr>
              <p:nvPr/>
            </p:nvSpPr>
            <p:spPr bwMode="auto">
              <a:xfrm>
                <a:off x="4896" y="3954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60" name="Line 32"/>
              <p:cNvSpPr>
                <a:spLocks noChangeShapeType="1"/>
              </p:cNvSpPr>
              <p:nvPr/>
            </p:nvSpPr>
            <p:spPr bwMode="auto">
              <a:xfrm>
                <a:off x="4896" y="4068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61" name="Line 33"/>
              <p:cNvSpPr>
                <a:spLocks noChangeShapeType="1"/>
              </p:cNvSpPr>
              <p:nvPr/>
            </p:nvSpPr>
            <p:spPr bwMode="auto">
              <a:xfrm>
                <a:off x="4896" y="4182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62" name="Text Box 34"/>
              <p:cNvSpPr txBox="1">
                <a:spLocks noChangeArrowheads="1"/>
              </p:cNvSpPr>
              <p:nvPr/>
            </p:nvSpPr>
            <p:spPr bwMode="auto">
              <a:xfrm>
                <a:off x="4912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22563" name="Text Box 35"/>
              <p:cNvSpPr txBox="1">
                <a:spLocks noChangeArrowheads="1"/>
              </p:cNvSpPr>
              <p:nvPr/>
            </p:nvSpPr>
            <p:spPr bwMode="auto">
              <a:xfrm>
                <a:off x="5046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22564" name="Text Box 36"/>
              <p:cNvSpPr txBox="1">
                <a:spLocks noChangeArrowheads="1"/>
              </p:cNvSpPr>
              <p:nvPr/>
            </p:nvSpPr>
            <p:spPr bwMode="auto">
              <a:xfrm>
                <a:off x="5187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22565" name="Text Box 37"/>
              <p:cNvSpPr txBox="1">
                <a:spLocks noChangeArrowheads="1"/>
              </p:cNvSpPr>
              <p:nvPr/>
            </p:nvSpPr>
            <p:spPr bwMode="auto">
              <a:xfrm>
                <a:off x="5330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22566" name="Text Box 38"/>
              <p:cNvSpPr txBox="1">
                <a:spLocks noChangeArrowheads="1"/>
              </p:cNvSpPr>
              <p:nvPr/>
            </p:nvSpPr>
            <p:spPr bwMode="auto">
              <a:xfrm>
                <a:off x="5473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22567" name="Text Box 39"/>
              <p:cNvSpPr txBox="1">
                <a:spLocks noChangeArrowheads="1"/>
              </p:cNvSpPr>
              <p:nvPr/>
            </p:nvSpPr>
            <p:spPr bwMode="auto">
              <a:xfrm>
                <a:off x="5610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22568" name="Text Box 40"/>
              <p:cNvSpPr txBox="1">
                <a:spLocks noChangeArrowheads="1"/>
              </p:cNvSpPr>
              <p:nvPr/>
            </p:nvSpPr>
            <p:spPr bwMode="auto">
              <a:xfrm>
                <a:off x="4910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22569" name="Text Box 41"/>
              <p:cNvSpPr txBox="1">
                <a:spLocks noChangeArrowheads="1"/>
              </p:cNvSpPr>
              <p:nvPr/>
            </p:nvSpPr>
            <p:spPr bwMode="auto">
              <a:xfrm>
                <a:off x="5044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22570" name="Text Box 42"/>
              <p:cNvSpPr txBox="1">
                <a:spLocks noChangeArrowheads="1"/>
              </p:cNvSpPr>
              <p:nvPr/>
            </p:nvSpPr>
            <p:spPr bwMode="auto">
              <a:xfrm>
                <a:off x="5185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22571" name="Text Box 43"/>
              <p:cNvSpPr txBox="1">
                <a:spLocks noChangeArrowheads="1"/>
              </p:cNvSpPr>
              <p:nvPr/>
            </p:nvSpPr>
            <p:spPr bwMode="auto">
              <a:xfrm>
                <a:off x="5328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22572" name="Text Box 44"/>
              <p:cNvSpPr txBox="1">
                <a:spLocks noChangeArrowheads="1"/>
              </p:cNvSpPr>
              <p:nvPr/>
            </p:nvSpPr>
            <p:spPr bwMode="auto">
              <a:xfrm>
                <a:off x="5471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22573" name="Text Box 45"/>
              <p:cNvSpPr txBox="1">
                <a:spLocks noChangeArrowheads="1"/>
              </p:cNvSpPr>
              <p:nvPr/>
            </p:nvSpPr>
            <p:spPr bwMode="auto">
              <a:xfrm>
                <a:off x="5608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22574" name="Text Box 46"/>
              <p:cNvSpPr txBox="1">
                <a:spLocks noChangeArrowheads="1"/>
              </p:cNvSpPr>
              <p:nvPr/>
            </p:nvSpPr>
            <p:spPr bwMode="auto">
              <a:xfrm>
                <a:off x="4910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22575" name="Text Box 47"/>
              <p:cNvSpPr txBox="1">
                <a:spLocks noChangeArrowheads="1"/>
              </p:cNvSpPr>
              <p:nvPr/>
            </p:nvSpPr>
            <p:spPr bwMode="auto">
              <a:xfrm>
                <a:off x="5044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22576" name="Text Box 48"/>
              <p:cNvSpPr txBox="1">
                <a:spLocks noChangeArrowheads="1"/>
              </p:cNvSpPr>
              <p:nvPr/>
            </p:nvSpPr>
            <p:spPr bwMode="auto">
              <a:xfrm>
                <a:off x="5185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22577" name="Text Box 49"/>
              <p:cNvSpPr txBox="1">
                <a:spLocks noChangeArrowheads="1"/>
              </p:cNvSpPr>
              <p:nvPr/>
            </p:nvSpPr>
            <p:spPr bwMode="auto">
              <a:xfrm>
                <a:off x="5328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22578" name="Text Box 50"/>
              <p:cNvSpPr txBox="1">
                <a:spLocks noChangeArrowheads="1"/>
              </p:cNvSpPr>
              <p:nvPr/>
            </p:nvSpPr>
            <p:spPr bwMode="auto">
              <a:xfrm>
                <a:off x="5471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22579" name="Text Box 51"/>
              <p:cNvSpPr txBox="1">
                <a:spLocks noChangeArrowheads="1"/>
              </p:cNvSpPr>
              <p:nvPr/>
            </p:nvSpPr>
            <p:spPr bwMode="auto">
              <a:xfrm>
                <a:off x="5608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22580" name="Text Box 52"/>
              <p:cNvSpPr txBox="1">
                <a:spLocks noChangeArrowheads="1"/>
              </p:cNvSpPr>
              <p:nvPr/>
            </p:nvSpPr>
            <p:spPr bwMode="auto">
              <a:xfrm>
                <a:off x="4910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22581" name="Text Box 53"/>
              <p:cNvSpPr txBox="1">
                <a:spLocks noChangeArrowheads="1"/>
              </p:cNvSpPr>
              <p:nvPr/>
            </p:nvSpPr>
            <p:spPr bwMode="auto">
              <a:xfrm>
                <a:off x="5044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22582" name="Text Box 54"/>
              <p:cNvSpPr txBox="1">
                <a:spLocks noChangeArrowheads="1"/>
              </p:cNvSpPr>
              <p:nvPr/>
            </p:nvSpPr>
            <p:spPr bwMode="auto">
              <a:xfrm>
                <a:off x="5185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22583" name="Text Box 55"/>
              <p:cNvSpPr txBox="1">
                <a:spLocks noChangeArrowheads="1"/>
              </p:cNvSpPr>
              <p:nvPr/>
            </p:nvSpPr>
            <p:spPr bwMode="auto">
              <a:xfrm>
                <a:off x="5328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22584" name="Text Box 56"/>
              <p:cNvSpPr txBox="1">
                <a:spLocks noChangeArrowheads="1"/>
              </p:cNvSpPr>
              <p:nvPr/>
            </p:nvSpPr>
            <p:spPr bwMode="auto">
              <a:xfrm>
                <a:off x="5471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22585" name="Text Box 57"/>
              <p:cNvSpPr txBox="1">
                <a:spLocks noChangeArrowheads="1"/>
              </p:cNvSpPr>
              <p:nvPr/>
            </p:nvSpPr>
            <p:spPr bwMode="auto">
              <a:xfrm>
                <a:off x="5608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22586" name="Text Box 58"/>
              <p:cNvSpPr txBox="1">
                <a:spLocks noChangeArrowheads="1"/>
              </p:cNvSpPr>
              <p:nvPr/>
            </p:nvSpPr>
            <p:spPr bwMode="auto">
              <a:xfrm>
                <a:off x="4910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22587" name="Text Box 59"/>
              <p:cNvSpPr txBox="1">
                <a:spLocks noChangeArrowheads="1"/>
              </p:cNvSpPr>
              <p:nvPr/>
            </p:nvSpPr>
            <p:spPr bwMode="auto">
              <a:xfrm>
                <a:off x="5044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22588" name="Text Box 60"/>
              <p:cNvSpPr txBox="1">
                <a:spLocks noChangeArrowheads="1"/>
              </p:cNvSpPr>
              <p:nvPr/>
            </p:nvSpPr>
            <p:spPr bwMode="auto">
              <a:xfrm>
                <a:off x="5185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22589" name="Text Box 61"/>
              <p:cNvSpPr txBox="1">
                <a:spLocks noChangeArrowheads="1"/>
              </p:cNvSpPr>
              <p:nvPr/>
            </p:nvSpPr>
            <p:spPr bwMode="auto">
              <a:xfrm>
                <a:off x="5328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22590" name="Text Box 62"/>
              <p:cNvSpPr txBox="1">
                <a:spLocks noChangeArrowheads="1"/>
              </p:cNvSpPr>
              <p:nvPr/>
            </p:nvSpPr>
            <p:spPr bwMode="auto">
              <a:xfrm>
                <a:off x="5471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22591" name="Text Box 63"/>
              <p:cNvSpPr txBox="1">
                <a:spLocks noChangeArrowheads="1"/>
              </p:cNvSpPr>
              <p:nvPr/>
            </p:nvSpPr>
            <p:spPr bwMode="auto">
              <a:xfrm>
                <a:off x="5608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</p:grpSp>
        <p:sp>
          <p:nvSpPr>
            <p:cNvPr id="22592" name="Rectangle 64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93" name="Rectangle 65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594" name="Rectangle 6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524000" y="6553200"/>
            <a:ext cx="6096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1400">
                <a:solidFill>
                  <a:schemeClr val="tx1"/>
                </a:solidFill>
              </a:rPr>
              <a:t>CCNA1 v3 Module 1</a:t>
            </a:r>
          </a:p>
        </p:txBody>
      </p:sp>
      <p:sp>
        <p:nvSpPr>
          <p:cNvPr id="22533" name="Text Box 5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62000" y="5105400"/>
            <a:ext cx="7543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93700" indent="-393700" algn="l"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</a:rPr>
              <a:t>A: </a:t>
            </a:r>
            <a:r>
              <a:rPr lang="en-US" sz="2400" dirty="0" smtClean="0">
                <a:solidFill>
                  <a:schemeClr val="tx1"/>
                </a:solidFill>
              </a:rPr>
              <a:t>What is removing water from the waste ?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2540" name="Text Box 1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2590800"/>
            <a:ext cx="7620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dirty="0" smtClean="0">
                <a:solidFill>
                  <a:schemeClr val="bg1"/>
                </a:solidFill>
              </a:rPr>
              <a:t>This is the main function of the large intestine.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2596" name="Text Box 68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609600"/>
            <a:ext cx="76200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Arial" charset="0"/>
              </a:rPr>
              <a:t>Digestive System </a:t>
            </a:r>
            <a:r>
              <a:rPr lang="en-US" sz="4800" b="1" dirty="0">
                <a:solidFill>
                  <a:schemeClr val="bg1"/>
                </a:solidFill>
                <a:latin typeface="Arial" charset="0"/>
              </a:rPr>
              <a:t/>
            </a:r>
            <a:br>
              <a:rPr lang="en-US" sz="4800" b="1" dirty="0">
                <a:solidFill>
                  <a:schemeClr val="bg1"/>
                </a:solidFill>
                <a:latin typeface="Arial" charset="0"/>
              </a:rPr>
            </a:br>
            <a:r>
              <a:rPr lang="en-US" sz="4800" b="1" dirty="0">
                <a:solidFill>
                  <a:schemeClr val="bg1"/>
                </a:solidFill>
                <a:latin typeface="Arial" charset="0"/>
              </a:rPr>
              <a:t>200</a:t>
            </a:r>
          </a:p>
        </p:txBody>
      </p:sp>
      <p:sp>
        <p:nvSpPr>
          <p:cNvPr id="22597" name="Rectangle 6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98" name="Rectangle 70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CCNA1 v3 Module 1</a:t>
            </a:r>
          </a:p>
        </p:txBody>
      </p:sp>
      <p:sp>
        <p:nvSpPr>
          <p:cNvPr id="31805" name="Rectangle 61"/>
          <p:cNvSpPr>
            <a:spLocks noChangeArrowheads="1"/>
          </p:cNvSpPr>
          <p:nvPr/>
        </p:nvSpPr>
        <p:spPr bwMode="auto">
          <a:xfrm>
            <a:off x="0" y="0"/>
            <a:ext cx="1828800" cy="1295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Router</a:t>
            </a:r>
          </a:p>
          <a:p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Modes</a:t>
            </a:r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31806" name="Rectangle 62"/>
          <p:cNvSpPr>
            <a:spLocks noChangeArrowheads="1"/>
          </p:cNvSpPr>
          <p:nvPr/>
        </p:nvSpPr>
        <p:spPr bwMode="auto">
          <a:xfrm>
            <a:off x="1828800" y="0"/>
            <a:ext cx="1828800" cy="1295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807" name="Rectangle 63"/>
          <p:cNvSpPr>
            <a:spLocks noChangeArrowheads="1"/>
          </p:cNvSpPr>
          <p:nvPr/>
        </p:nvSpPr>
        <p:spPr bwMode="auto">
          <a:xfrm>
            <a:off x="3657600" y="0"/>
            <a:ext cx="1828800" cy="1295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808" name="Rectangle 64"/>
          <p:cNvSpPr>
            <a:spLocks noChangeArrowheads="1"/>
          </p:cNvSpPr>
          <p:nvPr/>
        </p:nvSpPr>
        <p:spPr bwMode="auto">
          <a:xfrm>
            <a:off x="5486400" y="0"/>
            <a:ext cx="1828800" cy="1295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809" name="Rectangle 65"/>
          <p:cNvSpPr>
            <a:spLocks noChangeArrowheads="1"/>
          </p:cNvSpPr>
          <p:nvPr/>
        </p:nvSpPr>
        <p:spPr bwMode="auto">
          <a:xfrm>
            <a:off x="7315200" y="0"/>
            <a:ext cx="1828800" cy="1295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810" name="Rectangle 66"/>
          <p:cNvSpPr>
            <a:spLocks noChangeArrowheads="1"/>
          </p:cNvSpPr>
          <p:nvPr/>
        </p:nvSpPr>
        <p:spPr bwMode="auto">
          <a:xfrm>
            <a:off x="6096000" y="1524000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811" name="Rectangle 67"/>
          <p:cNvSpPr>
            <a:spLocks noChangeArrowheads="1"/>
          </p:cNvSpPr>
          <p:nvPr/>
        </p:nvSpPr>
        <p:spPr bwMode="auto">
          <a:xfrm>
            <a:off x="6096000" y="2590800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812" name="Rectangle 68"/>
          <p:cNvSpPr>
            <a:spLocks noChangeArrowheads="1"/>
          </p:cNvSpPr>
          <p:nvPr/>
        </p:nvSpPr>
        <p:spPr bwMode="auto">
          <a:xfrm>
            <a:off x="6096000" y="3657600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813" name="Rectangle 69"/>
          <p:cNvSpPr>
            <a:spLocks noChangeArrowheads="1"/>
          </p:cNvSpPr>
          <p:nvPr/>
        </p:nvSpPr>
        <p:spPr bwMode="auto">
          <a:xfrm>
            <a:off x="6096000" y="4724400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814" name="Rectangle 70"/>
          <p:cNvSpPr>
            <a:spLocks noChangeArrowheads="1"/>
          </p:cNvSpPr>
          <p:nvPr/>
        </p:nvSpPr>
        <p:spPr bwMode="auto">
          <a:xfrm>
            <a:off x="6096000" y="5791200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815" name="Rectangle 71"/>
          <p:cNvSpPr>
            <a:spLocks noChangeArrowheads="1"/>
          </p:cNvSpPr>
          <p:nvPr/>
        </p:nvSpPr>
        <p:spPr bwMode="auto">
          <a:xfrm>
            <a:off x="1828800" y="0"/>
            <a:ext cx="1828800" cy="1295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WAN</a:t>
            </a:r>
          </a:p>
          <a:p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Encapsulation</a:t>
            </a:r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31816" name="Rectangle 72"/>
          <p:cNvSpPr>
            <a:spLocks noChangeArrowheads="1"/>
          </p:cNvSpPr>
          <p:nvPr/>
        </p:nvSpPr>
        <p:spPr bwMode="auto">
          <a:xfrm>
            <a:off x="3657600" y="0"/>
            <a:ext cx="1828800" cy="1295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WAN</a:t>
            </a:r>
          </a:p>
          <a:p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Services</a:t>
            </a:r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31817" name="Rectangle 73"/>
          <p:cNvSpPr>
            <a:spLocks noChangeArrowheads="1"/>
          </p:cNvSpPr>
          <p:nvPr/>
        </p:nvSpPr>
        <p:spPr bwMode="auto">
          <a:xfrm>
            <a:off x="5486400" y="0"/>
            <a:ext cx="1828800" cy="1295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Router</a:t>
            </a:r>
          </a:p>
          <a:p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Basics</a:t>
            </a:r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31818" name="Rectangle 74"/>
          <p:cNvSpPr>
            <a:spLocks noChangeArrowheads="1"/>
          </p:cNvSpPr>
          <p:nvPr/>
        </p:nvSpPr>
        <p:spPr bwMode="auto">
          <a:xfrm>
            <a:off x="7315200" y="0"/>
            <a:ext cx="1828800" cy="1295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Router</a:t>
            </a:r>
          </a:p>
          <a:p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Commands </a:t>
            </a:r>
          </a:p>
        </p:txBody>
      </p:sp>
      <p:sp>
        <p:nvSpPr>
          <p:cNvPr id="31819" name="Rectangle 75"/>
          <p:cNvSpPr>
            <a:spLocks noChangeArrowheads="1"/>
          </p:cNvSpPr>
          <p:nvPr/>
        </p:nvSpPr>
        <p:spPr bwMode="auto">
          <a:xfrm>
            <a:off x="0" y="1295400"/>
            <a:ext cx="91440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820" name="Rectangle 76"/>
          <p:cNvSpPr>
            <a:spLocks noChangeArrowheads="1"/>
          </p:cNvSpPr>
          <p:nvPr/>
        </p:nvSpPr>
        <p:spPr bwMode="auto">
          <a:xfrm>
            <a:off x="6096000" y="1519238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400" b="1">
                <a:solidFill>
                  <a:schemeClr val="bg1"/>
                </a:solidFill>
                <a:latin typeface="Arial" charset="0"/>
                <a:hlinkClick r:id="rId4" action="ppaction://hlinksldjump">
                  <a:snd r:embed="rId5" name="WHOOSH.WAV" builtIn="1"/>
                </a:hlinkClick>
              </a:rPr>
              <a:t>100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31821" name="Rectangle 77"/>
          <p:cNvSpPr>
            <a:spLocks noChangeArrowheads="1"/>
          </p:cNvSpPr>
          <p:nvPr/>
        </p:nvSpPr>
        <p:spPr bwMode="auto">
          <a:xfrm>
            <a:off x="6096000" y="2586038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400" b="1">
                <a:solidFill>
                  <a:schemeClr val="bg1"/>
                </a:solidFill>
                <a:latin typeface="Arial" charset="0"/>
                <a:hlinkClick r:id="rId6" action="ppaction://hlinksldjump">
                  <a:snd r:embed="rId5" name="WHOOSH.WAV" builtIn="1"/>
                </a:hlinkClick>
              </a:rPr>
              <a:t>200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31822" name="Rectangle 78"/>
          <p:cNvSpPr>
            <a:spLocks noChangeArrowheads="1"/>
          </p:cNvSpPr>
          <p:nvPr/>
        </p:nvSpPr>
        <p:spPr bwMode="auto">
          <a:xfrm>
            <a:off x="6096000" y="3652838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400" b="1">
                <a:solidFill>
                  <a:schemeClr val="bg1"/>
                </a:solidFill>
                <a:latin typeface="Arial" charset="0"/>
                <a:hlinkClick r:id="rId7" action="ppaction://hlinksldjump">
                  <a:snd r:embed="rId5" name="WHOOSH.WAV" builtIn="1"/>
                </a:hlinkClick>
              </a:rPr>
              <a:t>300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31823" name="Rectangle 79"/>
          <p:cNvSpPr>
            <a:spLocks noChangeArrowheads="1"/>
          </p:cNvSpPr>
          <p:nvPr/>
        </p:nvSpPr>
        <p:spPr bwMode="auto">
          <a:xfrm>
            <a:off x="6096000" y="4719638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400" b="1">
                <a:solidFill>
                  <a:schemeClr val="bg1"/>
                </a:solidFill>
                <a:latin typeface="Arial" charset="0"/>
                <a:hlinkClick r:id="rId8" action="ppaction://hlinksldjump"/>
              </a:rPr>
              <a:t>400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31824" name="Rectangle 80">
            <a:hlinkClick r:id="rId9" action="ppaction://hlinksldjump">
              <a:snd r:embed="rId5" name="WHOOSH.WAV" builtIn="1"/>
            </a:hlinkClick>
          </p:cNvPr>
          <p:cNvSpPr>
            <a:spLocks noChangeArrowheads="1"/>
          </p:cNvSpPr>
          <p:nvPr/>
        </p:nvSpPr>
        <p:spPr bwMode="auto">
          <a:xfrm>
            <a:off x="6096000" y="5786438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400" b="1">
                <a:solidFill>
                  <a:schemeClr val="bg1"/>
                </a:solidFill>
                <a:latin typeface="Arial" charset="0"/>
                <a:hlinkClick r:id="rId9" action="ppaction://hlinksldjump">
                  <a:snd r:embed="rId5" name="WHOOSH.WAV" builtIn="1"/>
                </a:hlinkClick>
              </a:rPr>
              <a:t>500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31825" name="Rectangle 81"/>
          <p:cNvSpPr>
            <a:spLocks noChangeArrowheads="1"/>
          </p:cNvSpPr>
          <p:nvPr/>
        </p:nvSpPr>
        <p:spPr bwMode="auto">
          <a:xfrm>
            <a:off x="0" y="0"/>
            <a:ext cx="1828800" cy="1295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Router</a:t>
            </a:r>
          </a:p>
          <a:p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Modes</a:t>
            </a:r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31826" name="Rectangle 82"/>
          <p:cNvSpPr>
            <a:spLocks noChangeArrowheads="1"/>
          </p:cNvSpPr>
          <p:nvPr/>
        </p:nvSpPr>
        <p:spPr bwMode="auto">
          <a:xfrm>
            <a:off x="1828800" y="0"/>
            <a:ext cx="1828800" cy="1295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827" name="Rectangle 83"/>
          <p:cNvSpPr>
            <a:spLocks noChangeArrowheads="1"/>
          </p:cNvSpPr>
          <p:nvPr/>
        </p:nvSpPr>
        <p:spPr bwMode="auto">
          <a:xfrm>
            <a:off x="3657600" y="0"/>
            <a:ext cx="1828800" cy="1295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828" name="Rectangle 84"/>
          <p:cNvSpPr>
            <a:spLocks noChangeArrowheads="1"/>
          </p:cNvSpPr>
          <p:nvPr/>
        </p:nvSpPr>
        <p:spPr bwMode="auto">
          <a:xfrm>
            <a:off x="5486400" y="0"/>
            <a:ext cx="1828800" cy="1295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829" name="Rectangle 85"/>
          <p:cNvSpPr>
            <a:spLocks noChangeArrowheads="1"/>
          </p:cNvSpPr>
          <p:nvPr/>
        </p:nvSpPr>
        <p:spPr bwMode="auto">
          <a:xfrm>
            <a:off x="7315200" y="0"/>
            <a:ext cx="1828800" cy="1295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830" name="Rectangle 86"/>
          <p:cNvSpPr>
            <a:spLocks noChangeArrowheads="1"/>
          </p:cNvSpPr>
          <p:nvPr/>
        </p:nvSpPr>
        <p:spPr bwMode="auto">
          <a:xfrm>
            <a:off x="6096000" y="1524000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831" name="Rectangle 87"/>
          <p:cNvSpPr>
            <a:spLocks noChangeArrowheads="1"/>
          </p:cNvSpPr>
          <p:nvPr/>
        </p:nvSpPr>
        <p:spPr bwMode="auto">
          <a:xfrm>
            <a:off x="6096000" y="2590800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832" name="Rectangle 88"/>
          <p:cNvSpPr>
            <a:spLocks noChangeArrowheads="1"/>
          </p:cNvSpPr>
          <p:nvPr/>
        </p:nvSpPr>
        <p:spPr bwMode="auto">
          <a:xfrm>
            <a:off x="6096000" y="3657600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833" name="Rectangle 89"/>
          <p:cNvSpPr>
            <a:spLocks noChangeArrowheads="1"/>
          </p:cNvSpPr>
          <p:nvPr/>
        </p:nvSpPr>
        <p:spPr bwMode="auto">
          <a:xfrm>
            <a:off x="6096000" y="4724400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834" name="Rectangle 90"/>
          <p:cNvSpPr>
            <a:spLocks noChangeArrowheads="1"/>
          </p:cNvSpPr>
          <p:nvPr/>
        </p:nvSpPr>
        <p:spPr bwMode="auto">
          <a:xfrm>
            <a:off x="6096000" y="5791200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835" name="Rectangle 91"/>
          <p:cNvSpPr>
            <a:spLocks noChangeArrowheads="1"/>
          </p:cNvSpPr>
          <p:nvPr/>
        </p:nvSpPr>
        <p:spPr bwMode="auto">
          <a:xfrm>
            <a:off x="1828800" y="0"/>
            <a:ext cx="1828800" cy="1295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WAN</a:t>
            </a:r>
          </a:p>
          <a:p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Encapsulation</a:t>
            </a:r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31836" name="Rectangle 92"/>
          <p:cNvSpPr>
            <a:spLocks noChangeArrowheads="1"/>
          </p:cNvSpPr>
          <p:nvPr/>
        </p:nvSpPr>
        <p:spPr bwMode="auto">
          <a:xfrm>
            <a:off x="3657600" y="0"/>
            <a:ext cx="1828800" cy="1295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WAN</a:t>
            </a:r>
          </a:p>
          <a:p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Services</a:t>
            </a:r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31837" name="Rectangle 93"/>
          <p:cNvSpPr>
            <a:spLocks noChangeArrowheads="1"/>
          </p:cNvSpPr>
          <p:nvPr/>
        </p:nvSpPr>
        <p:spPr bwMode="auto">
          <a:xfrm>
            <a:off x="5486400" y="0"/>
            <a:ext cx="1828800" cy="1295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Router</a:t>
            </a:r>
          </a:p>
          <a:p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Basics</a:t>
            </a:r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31838" name="Rectangle 94"/>
          <p:cNvSpPr>
            <a:spLocks noChangeArrowheads="1"/>
          </p:cNvSpPr>
          <p:nvPr/>
        </p:nvSpPr>
        <p:spPr bwMode="auto">
          <a:xfrm>
            <a:off x="7620000" y="0"/>
            <a:ext cx="1524000" cy="1295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Potpourri</a:t>
            </a: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1839" name="Rectangle 95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0" y="1295400"/>
            <a:ext cx="91440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840" name="Rectangle 96"/>
          <p:cNvSpPr>
            <a:spLocks noChangeArrowheads="1"/>
          </p:cNvSpPr>
          <p:nvPr/>
        </p:nvSpPr>
        <p:spPr bwMode="auto">
          <a:xfrm>
            <a:off x="0" y="1519238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400" b="1">
                <a:solidFill>
                  <a:schemeClr val="bg1"/>
                </a:solidFill>
                <a:latin typeface="Arial" charset="0"/>
                <a:hlinkClick r:id="rId11" action="ppaction://hlinksldjump">
                  <a:snd r:embed="rId5" name="WHOOSH.WAV" builtIn="1"/>
                </a:hlinkClick>
              </a:rPr>
              <a:t>100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31841" name="Rectangle 97"/>
          <p:cNvSpPr>
            <a:spLocks noChangeArrowheads="1"/>
          </p:cNvSpPr>
          <p:nvPr/>
        </p:nvSpPr>
        <p:spPr bwMode="auto">
          <a:xfrm>
            <a:off x="1524000" y="1519238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400" b="1">
                <a:solidFill>
                  <a:schemeClr val="bg1"/>
                </a:solidFill>
                <a:latin typeface="Arial" charset="0"/>
                <a:hlinkClick r:id="rId12" action="ppaction://hlinksldjump">
                  <a:snd r:embed="rId5" name="WHOOSH.WAV" builtIn="1"/>
                </a:hlinkClick>
              </a:rPr>
              <a:t>100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31842" name="Rectangle 98"/>
          <p:cNvSpPr>
            <a:spLocks noChangeArrowheads="1"/>
          </p:cNvSpPr>
          <p:nvPr/>
        </p:nvSpPr>
        <p:spPr bwMode="auto">
          <a:xfrm>
            <a:off x="3048000" y="1519238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400" b="1">
                <a:solidFill>
                  <a:schemeClr val="bg1"/>
                </a:solidFill>
                <a:latin typeface="Arial" charset="0"/>
                <a:hlinkClick r:id="rId13" action="ppaction://hlinksldjump">
                  <a:snd r:embed="rId5" name="WHOOSH.WAV" builtIn="1"/>
                </a:hlinkClick>
              </a:rPr>
              <a:t>100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31843" name="Rectangle 99"/>
          <p:cNvSpPr>
            <a:spLocks noChangeArrowheads="1"/>
          </p:cNvSpPr>
          <p:nvPr/>
        </p:nvSpPr>
        <p:spPr bwMode="auto">
          <a:xfrm>
            <a:off x="4572000" y="1519238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400" b="1">
                <a:solidFill>
                  <a:schemeClr val="bg1"/>
                </a:solidFill>
                <a:latin typeface="Arial" charset="0"/>
                <a:hlinkClick r:id="rId14" action="ppaction://hlinksldjump">
                  <a:snd r:embed="rId5" name="WHOOSH.WAV" builtIn="1"/>
                </a:hlinkClick>
              </a:rPr>
              <a:t>100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31844" name="Rectangle 100"/>
          <p:cNvSpPr>
            <a:spLocks noChangeArrowheads="1"/>
          </p:cNvSpPr>
          <p:nvPr/>
        </p:nvSpPr>
        <p:spPr bwMode="auto">
          <a:xfrm>
            <a:off x="6096000" y="1519238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400" b="1" dirty="0">
                <a:solidFill>
                  <a:schemeClr val="bg1"/>
                </a:solidFill>
                <a:latin typeface="Arial" charset="0"/>
                <a:hlinkClick r:id="rId4" action="ppaction://hlinksldjump">
                  <a:snd r:embed="rId5" name="WHOOSH.WAV" builtIn="1"/>
                </a:hlinkClick>
              </a:rPr>
              <a:t>100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1845" name="Rectangle 101"/>
          <p:cNvSpPr>
            <a:spLocks noChangeArrowheads="1"/>
          </p:cNvSpPr>
          <p:nvPr/>
        </p:nvSpPr>
        <p:spPr bwMode="auto">
          <a:xfrm>
            <a:off x="0" y="2586038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400" b="1">
                <a:solidFill>
                  <a:schemeClr val="bg1"/>
                </a:solidFill>
                <a:latin typeface="Arial" charset="0"/>
                <a:hlinkClick r:id="rId15" action="ppaction://hlinksldjump">
                  <a:snd r:embed="rId5" name="WHOOSH.WAV" builtIn="1"/>
                </a:hlinkClick>
              </a:rPr>
              <a:t>200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31846" name="Rectangle 102"/>
          <p:cNvSpPr>
            <a:spLocks noChangeArrowheads="1"/>
          </p:cNvSpPr>
          <p:nvPr/>
        </p:nvSpPr>
        <p:spPr bwMode="auto">
          <a:xfrm>
            <a:off x="1524000" y="2586038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400" b="1">
                <a:solidFill>
                  <a:schemeClr val="bg1"/>
                </a:solidFill>
                <a:latin typeface="Arial" charset="0"/>
                <a:hlinkClick r:id="rId16" action="ppaction://hlinksldjump">
                  <a:snd r:embed="rId5" name="WHOOSH.WAV" builtIn="1"/>
                </a:hlinkClick>
              </a:rPr>
              <a:t>200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31847" name="Rectangle 103"/>
          <p:cNvSpPr>
            <a:spLocks noChangeArrowheads="1"/>
          </p:cNvSpPr>
          <p:nvPr/>
        </p:nvSpPr>
        <p:spPr bwMode="auto">
          <a:xfrm>
            <a:off x="3048000" y="2586038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400" b="1">
                <a:solidFill>
                  <a:schemeClr val="bg1"/>
                </a:solidFill>
                <a:latin typeface="Arial" charset="0"/>
                <a:hlinkClick r:id="rId17" action="ppaction://hlinksldjump">
                  <a:snd r:embed="rId5" name="WHOOSH.WAV" builtIn="1"/>
                </a:hlinkClick>
              </a:rPr>
              <a:t>200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31848" name="Rectangle 104"/>
          <p:cNvSpPr>
            <a:spLocks noChangeArrowheads="1"/>
          </p:cNvSpPr>
          <p:nvPr/>
        </p:nvSpPr>
        <p:spPr bwMode="auto">
          <a:xfrm>
            <a:off x="4572000" y="2586038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400" b="1">
                <a:solidFill>
                  <a:schemeClr val="bg1"/>
                </a:solidFill>
                <a:latin typeface="Arial" charset="0"/>
                <a:hlinkClick r:id="rId18" action="ppaction://hlinksldjump">
                  <a:snd r:embed="rId5" name="WHOOSH.WAV" builtIn="1"/>
                </a:hlinkClick>
              </a:rPr>
              <a:t>200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31849" name="Rectangle 105"/>
          <p:cNvSpPr>
            <a:spLocks noChangeArrowheads="1"/>
          </p:cNvSpPr>
          <p:nvPr/>
        </p:nvSpPr>
        <p:spPr bwMode="auto">
          <a:xfrm>
            <a:off x="6096000" y="2586038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400" b="1" dirty="0">
                <a:solidFill>
                  <a:schemeClr val="bg1"/>
                </a:solidFill>
                <a:latin typeface="Arial" charset="0"/>
                <a:hlinkClick r:id="rId6" action="ppaction://hlinksldjump">
                  <a:snd r:embed="rId5" name="WHOOSH.WAV" builtIn="1"/>
                </a:hlinkClick>
              </a:rPr>
              <a:t>200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1850" name="Rectangle 106"/>
          <p:cNvSpPr>
            <a:spLocks noChangeArrowheads="1"/>
          </p:cNvSpPr>
          <p:nvPr/>
        </p:nvSpPr>
        <p:spPr bwMode="auto">
          <a:xfrm>
            <a:off x="0" y="3652838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400" b="1">
                <a:solidFill>
                  <a:schemeClr val="bg1"/>
                </a:solidFill>
                <a:latin typeface="Arial" charset="0"/>
                <a:hlinkClick r:id="rId19" action="ppaction://hlinksldjump">
                  <a:snd r:embed="rId5" name="WHOOSH.WAV" builtIn="1"/>
                </a:hlinkClick>
              </a:rPr>
              <a:t>300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31851" name="Rectangle 107"/>
          <p:cNvSpPr>
            <a:spLocks noChangeArrowheads="1"/>
          </p:cNvSpPr>
          <p:nvPr/>
        </p:nvSpPr>
        <p:spPr bwMode="auto">
          <a:xfrm>
            <a:off x="1524000" y="3652838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400" b="1">
                <a:solidFill>
                  <a:schemeClr val="bg1"/>
                </a:solidFill>
                <a:latin typeface="Arial" charset="0"/>
                <a:hlinkClick r:id="rId20" action="ppaction://hlinksldjump">
                  <a:snd r:embed="rId5" name="WHOOSH.WAV" builtIn="1"/>
                </a:hlinkClick>
              </a:rPr>
              <a:t>300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31852" name="Rectangle 108"/>
          <p:cNvSpPr>
            <a:spLocks noChangeArrowheads="1"/>
          </p:cNvSpPr>
          <p:nvPr/>
        </p:nvSpPr>
        <p:spPr bwMode="auto">
          <a:xfrm>
            <a:off x="3048000" y="3652838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400" b="1">
                <a:solidFill>
                  <a:schemeClr val="bg1"/>
                </a:solidFill>
                <a:latin typeface="Arial" charset="0"/>
                <a:hlinkClick r:id="rId21" action="ppaction://hlinksldjump">
                  <a:snd r:embed="rId5" name="WHOOSH.WAV" builtIn="1"/>
                </a:hlinkClick>
              </a:rPr>
              <a:t>300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31853" name="Rectangle 109"/>
          <p:cNvSpPr>
            <a:spLocks noChangeArrowheads="1"/>
          </p:cNvSpPr>
          <p:nvPr/>
        </p:nvSpPr>
        <p:spPr bwMode="auto">
          <a:xfrm>
            <a:off x="4572000" y="3652838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400" b="1" dirty="0">
                <a:solidFill>
                  <a:schemeClr val="bg1"/>
                </a:solidFill>
                <a:latin typeface="Arial" charset="0"/>
                <a:hlinkClick r:id="rId22" action="ppaction://hlinksldjump">
                  <a:snd r:embed="rId5" name="WHOOSH.WAV" builtIn="1"/>
                </a:hlinkClick>
              </a:rPr>
              <a:t>300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1854" name="Rectangle 110"/>
          <p:cNvSpPr>
            <a:spLocks noChangeArrowheads="1"/>
          </p:cNvSpPr>
          <p:nvPr/>
        </p:nvSpPr>
        <p:spPr bwMode="auto">
          <a:xfrm>
            <a:off x="6096000" y="3652838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400" b="1" dirty="0">
                <a:solidFill>
                  <a:schemeClr val="bg1"/>
                </a:solidFill>
                <a:latin typeface="Arial" charset="0"/>
                <a:hlinkClick r:id="rId7" action="ppaction://hlinksldjump">
                  <a:snd r:embed="rId5" name="WHOOSH.WAV" builtIn="1"/>
                </a:hlinkClick>
              </a:rPr>
              <a:t>300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1855" name="Rectangle 111"/>
          <p:cNvSpPr>
            <a:spLocks noChangeArrowheads="1"/>
          </p:cNvSpPr>
          <p:nvPr/>
        </p:nvSpPr>
        <p:spPr bwMode="auto">
          <a:xfrm>
            <a:off x="0" y="4719638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400" b="1">
                <a:solidFill>
                  <a:schemeClr val="bg1"/>
                </a:solidFill>
                <a:latin typeface="Arial" charset="0"/>
                <a:hlinkClick r:id="rId23" action="ppaction://hlinksldjump">
                  <a:snd r:embed="rId5" name="WHOOSH.WAV" builtIn="1"/>
                </a:hlinkClick>
              </a:rPr>
              <a:t>400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31856" name="Rectangle 112"/>
          <p:cNvSpPr>
            <a:spLocks noChangeArrowheads="1"/>
          </p:cNvSpPr>
          <p:nvPr/>
        </p:nvSpPr>
        <p:spPr bwMode="auto">
          <a:xfrm>
            <a:off x="1524000" y="4719638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400" b="1">
                <a:solidFill>
                  <a:schemeClr val="bg1"/>
                </a:solidFill>
                <a:latin typeface="Arial" charset="0"/>
                <a:hlinkClick r:id="rId24" action="ppaction://hlinksldjump">
                  <a:snd r:embed="rId5" name="WHOOSH.WAV" builtIn="1"/>
                </a:hlinkClick>
              </a:rPr>
              <a:t>400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31857" name="Rectangle 113"/>
          <p:cNvSpPr>
            <a:spLocks noChangeArrowheads="1"/>
          </p:cNvSpPr>
          <p:nvPr/>
        </p:nvSpPr>
        <p:spPr bwMode="auto">
          <a:xfrm>
            <a:off x="3048000" y="4719638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400" b="1">
                <a:solidFill>
                  <a:schemeClr val="bg1"/>
                </a:solidFill>
                <a:latin typeface="Arial" charset="0"/>
                <a:hlinkClick r:id="rId25" action="ppaction://hlinksldjump">
                  <a:snd r:embed="rId5" name="WHOOSH.WAV" builtIn="1"/>
                </a:hlinkClick>
              </a:rPr>
              <a:t>400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31858" name="Rectangle 114"/>
          <p:cNvSpPr>
            <a:spLocks noChangeArrowheads="1"/>
          </p:cNvSpPr>
          <p:nvPr/>
        </p:nvSpPr>
        <p:spPr bwMode="auto">
          <a:xfrm>
            <a:off x="4572000" y="4719638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400" b="1">
                <a:solidFill>
                  <a:schemeClr val="bg1"/>
                </a:solidFill>
                <a:latin typeface="Arial" charset="0"/>
                <a:hlinkClick r:id="rId26" action="ppaction://hlinksldjump">
                  <a:snd r:embed="rId5" name="WHOOSH.WAV" builtIn="1"/>
                </a:hlinkClick>
              </a:rPr>
              <a:t>400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31859" name="Rectangle 115"/>
          <p:cNvSpPr>
            <a:spLocks noChangeArrowheads="1"/>
          </p:cNvSpPr>
          <p:nvPr/>
        </p:nvSpPr>
        <p:spPr bwMode="auto">
          <a:xfrm>
            <a:off x="6096000" y="4719638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400" b="1" dirty="0">
                <a:solidFill>
                  <a:schemeClr val="bg1"/>
                </a:solidFill>
                <a:latin typeface="Arial" charset="0"/>
                <a:hlinkClick r:id="rId8" action="ppaction://hlinksldjump">
                  <a:snd r:embed="rId5" name="WHOOSH.WAV" builtIn="1"/>
                </a:hlinkClick>
              </a:rPr>
              <a:t>400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1860" name="Rectangle 116"/>
          <p:cNvSpPr>
            <a:spLocks noChangeArrowheads="1"/>
          </p:cNvSpPr>
          <p:nvPr/>
        </p:nvSpPr>
        <p:spPr bwMode="auto">
          <a:xfrm>
            <a:off x="0" y="5786438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400" b="1">
                <a:solidFill>
                  <a:schemeClr val="bg1"/>
                </a:solidFill>
                <a:latin typeface="Arial" charset="0"/>
                <a:hlinkClick r:id="rId27" action="ppaction://hlinksldjump">
                  <a:snd r:embed="rId5" name="WHOOSH.WAV" builtIn="1"/>
                </a:hlinkClick>
              </a:rPr>
              <a:t>500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31861" name="Rectangle 117"/>
          <p:cNvSpPr>
            <a:spLocks noChangeArrowheads="1"/>
          </p:cNvSpPr>
          <p:nvPr/>
        </p:nvSpPr>
        <p:spPr bwMode="auto">
          <a:xfrm>
            <a:off x="1524000" y="5786438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400" b="1">
                <a:solidFill>
                  <a:schemeClr val="bg1"/>
                </a:solidFill>
                <a:latin typeface="Arial" charset="0"/>
                <a:hlinkClick r:id="rId28" action="ppaction://hlinksldjump">
                  <a:snd r:embed="rId5" name="WHOOSH.WAV" builtIn="1"/>
                </a:hlinkClick>
              </a:rPr>
              <a:t>500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31862" name="Rectangle 118"/>
          <p:cNvSpPr>
            <a:spLocks noChangeArrowheads="1"/>
          </p:cNvSpPr>
          <p:nvPr/>
        </p:nvSpPr>
        <p:spPr bwMode="auto">
          <a:xfrm>
            <a:off x="3048000" y="5786438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400" b="1">
                <a:solidFill>
                  <a:schemeClr val="bg1"/>
                </a:solidFill>
                <a:latin typeface="Arial" charset="0"/>
                <a:hlinkClick r:id="rId29" action="ppaction://hlinksldjump">
                  <a:snd r:embed="rId5" name="WHOOSH.WAV" builtIn="1"/>
                </a:hlinkClick>
              </a:rPr>
              <a:t>500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31863" name="Rectangle 119"/>
          <p:cNvSpPr>
            <a:spLocks noChangeArrowheads="1"/>
          </p:cNvSpPr>
          <p:nvPr/>
        </p:nvSpPr>
        <p:spPr bwMode="auto">
          <a:xfrm>
            <a:off x="4572000" y="5786438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400" b="1">
                <a:solidFill>
                  <a:schemeClr val="bg1"/>
                </a:solidFill>
                <a:latin typeface="Arial" charset="0"/>
                <a:hlinkClick r:id="rId30" action="ppaction://hlinksldjump">
                  <a:snd r:embed="rId5" name="WHOOSH.WAV" builtIn="1"/>
                </a:hlinkClick>
              </a:rPr>
              <a:t>500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31864" name="Rectangle 120">
            <a:hlinkClick r:id="rId9" action="ppaction://hlinksldjump">
              <a:snd r:embed="rId5" name="WHOOSH.WAV" builtIn="1"/>
            </a:hlinkClick>
          </p:cNvPr>
          <p:cNvSpPr>
            <a:spLocks noChangeArrowheads="1"/>
          </p:cNvSpPr>
          <p:nvPr/>
        </p:nvSpPr>
        <p:spPr bwMode="auto">
          <a:xfrm>
            <a:off x="6096000" y="5784850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400" b="1" dirty="0">
                <a:solidFill>
                  <a:schemeClr val="bg1"/>
                </a:solidFill>
                <a:latin typeface="Arial" charset="0"/>
                <a:hlinkClick r:id="rId9" action="ppaction://hlinksldjump">
                  <a:snd r:embed="rId5" name="WHOOSH.WAV" builtIn="1"/>
                </a:hlinkClick>
              </a:rPr>
              <a:t>500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1865" name="Rectangle 121">
            <a:hlinkClick r:id="rId31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1524000" cy="1295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Biomolecules</a:t>
            </a:r>
            <a:r>
              <a:rPr lang="en-US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r>
              <a:rPr lang="en-US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endParaRPr lang="en-US" sz="23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1866" name="Rectangle 122">
            <a:hlinkClick r:id="rId31" action="ppaction://hlinksldjump"/>
          </p:cNvPr>
          <p:cNvSpPr>
            <a:spLocks noChangeArrowheads="1"/>
          </p:cNvSpPr>
          <p:nvPr/>
        </p:nvSpPr>
        <p:spPr bwMode="auto">
          <a:xfrm>
            <a:off x="1524000" y="0"/>
            <a:ext cx="1524000" cy="1295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 err="1" smtClean="0">
                <a:solidFill>
                  <a:schemeClr val="bg1"/>
                </a:solidFill>
              </a:rPr>
              <a:t>Biomolecules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1867" name="Rectangle 123">
            <a:hlinkClick r:id="rId31" action="ppaction://hlinksldjump"/>
          </p:cNvPr>
          <p:cNvSpPr>
            <a:spLocks noChangeArrowheads="1"/>
          </p:cNvSpPr>
          <p:nvPr/>
        </p:nvSpPr>
        <p:spPr bwMode="auto">
          <a:xfrm>
            <a:off x="3048000" y="0"/>
            <a:ext cx="1524000" cy="1295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 dirty="0" smtClean="0">
                <a:solidFill>
                  <a:schemeClr val="bg1"/>
                </a:solidFill>
              </a:rPr>
              <a:t>Digestive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Process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1868" name="Rectangle 124">
            <a:hlinkClick r:id="rId31" action="ppaction://hlinksldjump"/>
          </p:cNvPr>
          <p:cNvSpPr>
            <a:spLocks noChangeArrowheads="1"/>
          </p:cNvSpPr>
          <p:nvPr/>
        </p:nvSpPr>
        <p:spPr bwMode="auto">
          <a:xfrm>
            <a:off x="4572000" y="0"/>
            <a:ext cx="1524000" cy="1295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9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Digestive </a:t>
            </a:r>
          </a:p>
          <a:p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System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1869" name="Rectangle 125">
            <a:hlinkClick r:id="rId31" action="ppaction://hlinksldjump"/>
          </p:cNvPr>
          <p:cNvSpPr>
            <a:spLocks noChangeArrowheads="1"/>
          </p:cNvSpPr>
          <p:nvPr/>
        </p:nvSpPr>
        <p:spPr bwMode="auto">
          <a:xfrm>
            <a:off x="6096000" y="0"/>
            <a:ext cx="1524000" cy="1295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 dirty="0">
                <a:solidFill>
                  <a:schemeClr val="bg1"/>
                </a:solidFill>
              </a:rPr>
              <a:t>Wildcard</a:t>
            </a:r>
          </a:p>
        </p:txBody>
      </p:sp>
      <p:sp>
        <p:nvSpPr>
          <p:cNvPr id="31871" name="Rectangle 127"/>
          <p:cNvSpPr>
            <a:spLocks noChangeArrowheads="1"/>
          </p:cNvSpPr>
          <p:nvPr/>
        </p:nvSpPr>
        <p:spPr bwMode="auto">
          <a:xfrm>
            <a:off x="7620000" y="1524000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872" name="Rectangle 128"/>
          <p:cNvSpPr>
            <a:spLocks noChangeArrowheads="1"/>
          </p:cNvSpPr>
          <p:nvPr/>
        </p:nvSpPr>
        <p:spPr bwMode="auto">
          <a:xfrm>
            <a:off x="7620000" y="2590800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873" name="Rectangle 129"/>
          <p:cNvSpPr>
            <a:spLocks noChangeArrowheads="1"/>
          </p:cNvSpPr>
          <p:nvPr/>
        </p:nvSpPr>
        <p:spPr bwMode="auto">
          <a:xfrm>
            <a:off x="7620000" y="3657600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874" name="Rectangle 130"/>
          <p:cNvSpPr>
            <a:spLocks noChangeArrowheads="1"/>
          </p:cNvSpPr>
          <p:nvPr/>
        </p:nvSpPr>
        <p:spPr bwMode="auto">
          <a:xfrm>
            <a:off x="7620000" y="4724400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875" name="Rectangle 131"/>
          <p:cNvSpPr>
            <a:spLocks noChangeArrowheads="1"/>
          </p:cNvSpPr>
          <p:nvPr/>
        </p:nvSpPr>
        <p:spPr bwMode="auto">
          <a:xfrm>
            <a:off x="7620000" y="5791200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876" name="Rectangle 132"/>
          <p:cNvSpPr>
            <a:spLocks noChangeArrowheads="1"/>
          </p:cNvSpPr>
          <p:nvPr/>
        </p:nvSpPr>
        <p:spPr bwMode="auto">
          <a:xfrm>
            <a:off x="7620000" y="1519238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400" b="1">
                <a:solidFill>
                  <a:schemeClr val="bg1"/>
                </a:solidFill>
                <a:latin typeface="Arial" charset="0"/>
                <a:hlinkClick r:id="rId4" action="ppaction://hlinksldjump">
                  <a:snd r:embed="rId5" name="WHOOSH.WAV" builtIn="1"/>
                </a:hlinkClick>
              </a:rPr>
              <a:t>100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31877" name="Rectangle 133"/>
          <p:cNvSpPr>
            <a:spLocks noChangeArrowheads="1"/>
          </p:cNvSpPr>
          <p:nvPr/>
        </p:nvSpPr>
        <p:spPr bwMode="auto">
          <a:xfrm>
            <a:off x="7620000" y="2586038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400" b="1">
                <a:solidFill>
                  <a:schemeClr val="bg1"/>
                </a:solidFill>
                <a:latin typeface="Arial" charset="0"/>
                <a:hlinkClick r:id="rId6" action="ppaction://hlinksldjump">
                  <a:snd r:embed="rId5" name="WHOOSH.WAV" builtIn="1"/>
                </a:hlinkClick>
              </a:rPr>
              <a:t>200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31878" name="Rectangle 134"/>
          <p:cNvSpPr>
            <a:spLocks noChangeArrowheads="1"/>
          </p:cNvSpPr>
          <p:nvPr/>
        </p:nvSpPr>
        <p:spPr bwMode="auto">
          <a:xfrm>
            <a:off x="7620000" y="3652838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400" b="1">
                <a:solidFill>
                  <a:schemeClr val="bg1"/>
                </a:solidFill>
                <a:latin typeface="Arial" charset="0"/>
                <a:hlinkClick r:id="rId7" action="ppaction://hlinksldjump">
                  <a:snd r:embed="rId5" name="WHOOSH.WAV" builtIn="1"/>
                </a:hlinkClick>
              </a:rPr>
              <a:t>300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31879" name="Rectangle 135"/>
          <p:cNvSpPr>
            <a:spLocks noChangeArrowheads="1"/>
          </p:cNvSpPr>
          <p:nvPr/>
        </p:nvSpPr>
        <p:spPr bwMode="auto">
          <a:xfrm>
            <a:off x="7620000" y="4719638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400" b="1">
                <a:solidFill>
                  <a:schemeClr val="bg1"/>
                </a:solidFill>
                <a:latin typeface="Arial" charset="0"/>
                <a:hlinkClick r:id="rId8" action="ppaction://hlinksldjump"/>
              </a:rPr>
              <a:t>400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31880" name="Rectangle 136">
            <a:hlinkClick r:id="rId9" action="ppaction://hlinksldjump">
              <a:snd r:embed="rId5" name="WHOOSH.WAV" builtIn="1"/>
            </a:hlinkClick>
          </p:cNvPr>
          <p:cNvSpPr>
            <a:spLocks noChangeArrowheads="1"/>
          </p:cNvSpPr>
          <p:nvPr/>
        </p:nvSpPr>
        <p:spPr bwMode="auto">
          <a:xfrm>
            <a:off x="7620000" y="5786438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400" b="1">
                <a:solidFill>
                  <a:schemeClr val="bg1"/>
                </a:solidFill>
                <a:latin typeface="Arial" charset="0"/>
                <a:hlinkClick r:id="rId9" action="ppaction://hlinksldjump">
                  <a:snd r:embed="rId5" name="WHOOSH.WAV" builtIn="1"/>
                </a:hlinkClick>
              </a:rPr>
              <a:t>500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31881" name="Rectangle 137"/>
          <p:cNvSpPr>
            <a:spLocks noChangeArrowheads="1"/>
          </p:cNvSpPr>
          <p:nvPr/>
        </p:nvSpPr>
        <p:spPr bwMode="auto">
          <a:xfrm>
            <a:off x="7620000" y="1524000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882" name="Rectangle 138"/>
          <p:cNvSpPr>
            <a:spLocks noChangeArrowheads="1"/>
          </p:cNvSpPr>
          <p:nvPr/>
        </p:nvSpPr>
        <p:spPr bwMode="auto">
          <a:xfrm>
            <a:off x="7620000" y="2590800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883" name="Rectangle 139"/>
          <p:cNvSpPr>
            <a:spLocks noChangeArrowheads="1"/>
          </p:cNvSpPr>
          <p:nvPr/>
        </p:nvSpPr>
        <p:spPr bwMode="auto">
          <a:xfrm>
            <a:off x="7620000" y="3657600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884" name="Rectangle 140"/>
          <p:cNvSpPr>
            <a:spLocks noChangeArrowheads="1"/>
          </p:cNvSpPr>
          <p:nvPr/>
        </p:nvSpPr>
        <p:spPr bwMode="auto">
          <a:xfrm>
            <a:off x="7620000" y="4724400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885" name="Rectangle 141"/>
          <p:cNvSpPr>
            <a:spLocks noChangeArrowheads="1"/>
          </p:cNvSpPr>
          <p:nvPr/>
        </p:nvSpPr>
        <p:spPr bwMode="auto">
          <a:xfrm>
            <a:off x="7620000" y="5791200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886" name="Rectangle 142"/>
          <p:cNvSpPr>
            <a:spLocks noChangeArrowheads="1"/>
          </p:cNvSpPr>
          <p:nvPr/>
        </p:nvSpPr>
        <p:spPr bwMode="auto">
          <a:xfrm>
            <a:off x="7620000" y="1519238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400" b="1" dirty="0" smtClean="0">
                <a:solidFill>
                  <a:schemeClr val="bg1"/>
                </a:solidFill>
                <a:latin typeface="Arial" charset="0"/>
                <a:hlinkClick r:id="rId32" action="ppaction://hlinksldjump">
                  <a:snd r:embed="rId5" name="WHOOSH.WAV" builtIn="1"/>
                </a:hlinkClick>
              </a:rPr>
              <a:t>100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1887" name="Rectangle 143"/>
          <p:cNvSpPr>
            <a:spLocks noChangeArrowheads="1"/>
          </p:cNvSpPr>
          <p:nvPr/>
        </p:nvSpPr>
        <p:spPr bwMode="auto">
          <a:xfrm>
            <a:off x="7620000" y="2586038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400" b="1" dirty="0" smtClean="0">
                <a:solidFill>
                  <a:schemeClr val="bg1"/>
                </a:solidFill>
                <a:latin typeface="Arial" charset="0"/>
                <a:hlinkClick r:id="rId33" action="ppaction://hlinksldjump">
                  <a:snd r:embed="rId5" name="WHOOSH.WAV" builtIn="1"/>
                </a:hlinkClick>
              </a:rPr>
              <a:t>200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1888" name="Rectangle 144"/>
          <p:cNvSpPr>
            <a:spLocks noChangeArrowheads="1"/>
          </p:cNvSpPr>
          <p:nvPr/>
        </p:nvSpPr>
        <p:spPr bwMode="auto">
          <a:xfrm>
            <a:off x="7620000" y="3652838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400" b="1" dirty="0">
                <a:solidFill>
                  <a:schemeClr val="bg1"/>
                </a:solidFill>
                <a:latin typeface="Arial" charset="0"/>
                <a:hlinkClick r:id="rId34" action="ppaction://hlinksldjump">
                  <a:snd r:embed="rId5" name="WHOOSH.WAV" builtIn="1"/>
                </a:hlinkClick>
              </a:rPr>
              <a:t>3</a:t>
            </a:r>
            <a:r>
              <a:rPr lang="en-US" sz="4400" b="1" dirty="0" smtClean="0">
                <a:solidFill>
                  <a:schemeClr val="bg1"/>
                </a:solidFill>
                <a:latin typeface="Arial" charset="0"/>
                <a:hlinkClick r:id="rId34" action="ppaction://hlinksldjump">
                  <a:snd r:embed="rId5" name="WHOOSH.WAV" builtIn="1"/>
                </a:hlinkClick>
              </a:rPr>
              <a:t>00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1889" name="Rectangle 145"/>
          <p:cNvSpPr>
            <a:spLocks noChangeArrowheads="1"/>
          </p:cNvSpPr>
          <p:nvPr/>
        </p:nvSpPr>
        <p:spPr bwMode="auto">
          <a:xfrm>
            <a:off x="7620000" y="4719638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31890" name="Rectangle 146">
            <a:hlinkClick r:id="rId9" action="ppaction://hlinksldjump">
              <a:snd r:embed="rId5" name="WHOOSH.WAV" builtIn="1"/>
            </a:hlinkClick>
          </p:cNvPr>
          <p:cNvSpPr>
            <a:spLocks noChangeArrowheads="1"/>
          </p:cNvSpPr>
          <p:nvPr/>
        </p:nvSpPr>
        <p:spPr bwMode="auto">
          <a:xfrm>
            <a:off x="7620000" y="5784850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400" b="1" dirty="0" smtClean="0">
                <a:solidFill>
                  <a:schemeClr val="bg1"/>
                </a:solidFill>
                <a:latin typeface="Arial" charset="0"/>
                <a:hlinkClick r:id="rId35" action="ppaction://hlinksldjump">
                  <a:snd r:embed="rId5" name="WHOOSH.WAV" builtIn="1"/>
                </a:hlinkClick>
              </a:rPr>
              <a:t>500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1892" name="Rectangle 148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1524000" y="1246188"/>
            <a:ext cx="60960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1400" b="1">
                <a:solidFill>
                  <a:srgbClr val="CC3300"/>
                </a:solidFill>
                <a:latin typeface="Arial" charset="0"/>
              </a:rPr>
              <a:t>  </a:t>
            </a:r>
            <a:r>
              <a:rPr lang="en-US" sz="1400" b="1">
                <a:solidFill>
                  <a:srgbClr val="CC3300"/>
                </a:solidFill>
                <a:latin typeface="Arial" charset="0"/>
                <a:cs typeface="Arial" charset="0"/>
              </a:rPr>
              <a:t>► ► ►  </a:t>
            </a:r>
            <a:r>
              <a:rPr lang="en-US" sz="1400" b="1">
                <a:solidFill>
                  <a:srgbClr val="CC3300"/>
                </a:solidFill>
                <a:latin typeface="Arial" charset="0"/>
              </a:rPr>
              <a:t>F i n a l  J e o p a r d y  </a:t>
            </a:r>
            <a:r>
              <a:rPr lang="en-US" sz="1400" b="1">
                <a:solidFill>
                  <a:srgbClr val="CC3300"/>
                </a:solidFill>
                <a:latin typeface="Arial" charset="0"/>
                <a:cs typeface="Arial" charset="0"/>
              </a:rPr>
              <a:t>◄ ◄ ◄</a:t>
            </a:r>
          </a:p>
        </p:txBody>
      </p:sp>
      <p:sp>
        <p:nvSpPr>
          <p:cNvPr id="89" name="Rectangle 145"/>
          <p:cNvSpPr>
            <a:spLocks noChangeArrowheads="1"/>
          </p:cNvSpPr>
          <p:nvPr/>
        </p:nvSpPr>
        <p:spPr bwMode="auto">
          <a:xfrm>
            <a:off x="7620000" y="4724400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90" name="Rectangle 145"/>
          <p:cNvSpPr>
            <a:spLocks noChangeArrowheads="1"/>
          </p:cNvSpPr>
          <p:nvPr/>
        </p:nvSpPr>
        <p:spPr bwMode="auto">
          <a:xfrm>
            <a:off x="7620000" y="4724400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400" b="1" dirty="0" smtClean="0">
                <a:solidFill>
                  <a:schemeClr val="bg1"/>
                </a:solidFill>
                <a:latin typeface="Arial" charset="0"/>
                <a:hlinkClick r:id="rId36" action="ppaction://hlinksldjump">
                  <a:snd r:embed="rId5" name="WHOOSH.WAV" builtIn="1"/>
                </a:hlinkClick>
              </a:rPr>
              <a:t>400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CCNA1 v3 Module 1</a:t>
            </a:r>
          </a:p>
        </p:txBody>
      </p:sp>
      <p:sp>
        <p:nvSpPr>
          <p:cNvPr id="23564" name="Rectangle 1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565" name="Group 13"/>
          <p:cNvGrpSpPr>
            <a:grpSpLocks/>
          </p:cNvGrpSpPr>
          <p:nvPr/>
        </p:nvGrpSpPr>
        <p:grpSpPr bwMode="auto">
          <a:xfrm>
            <a:off x="762000" y="4267200"/>
            <a:ext cx="2438400" cy="819150"/>
            <a:chOff x="4848" y="3878"/>
            <a:chExt cx="912" cy="442"/>
          </a:xfrm>
        </p:grpSpPr>
        <p:sp>
          <p:nvSpPr>
            <p:cNvPr id="23566" name="AutoShape 14">
              <a:hlinkClick r:id="" action="ppaction://noaction" highlightClick="1"/>
              <a:hlinkHover r:id="" action="ppaction://macro?name=Click"/>
            </p:cNvPr>
            <p:cNvSpPr>
              <a:spLocks noChangeArrowheads="1"/>
            </p:cNvSpPr>
            <p:nvPr/>
          </p:nvSpPr>
          <p:spPr bwMode="auto">
            <a:xfrm>
              <a:off x="4848" y="3888"/>
              <a:ext cx="912" cy="432"/>
            </a:xfrm>
            <a:prstGeom prst="actionButtonBlank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66667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7" name="Text Box 15">
              <a:hlinkHover r:id="" action="ppaction://macro?name=Click"/>
            </p:cNvPr>
            <p:cNvSpPr txBox="1">
              <a:spLocks noChangeArrowheads="1"/>
            </p:cNvSpPr>
            <p:nvPr/>
          </p:nvSpPr>
          <p:spPr bwMode="auto">
            <a:xfrm>
              <a:off x="4896" y="3878"/>
              <a:ext cx="864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4000" b="1">
                  <a:solidFill>
                    <a:srgbClr val="FFFF00"/>
                  </a:solidFill>
                </a:rPr>
                <a:t>Answer</a:t>
              </a:r>
            </a:p>
          </p:txBody>
        </p:sp>
      </p:grpSp>
      <p:grpSp>
        <p:nvGrpSpPr>
          <p:cNvPr id="23568" name="Group 16"/>
          <p:cNvGrpSpPr>
            <a:grpSpLocks/>
          </p:cNvGrpSpPr>
          <p:nvPr/>
        </p:nvGrpSpPr>
        <p:grpSpPr bwMode="auto">
          <a:xfrm>
            <a:off x="7696200" y="5867400"/>
            <a:ext cx="1447800" cy="990600"/>
            <a:chOff x="4848" y="3696"/>
            <a:chExt cx="912" cy="624"/>
          </a:xfrm>
        </p:grpSpPr>
        <p:sp>
          <p:nvSpPr>
            <p:cNvPr id="23569" name="AutoShape 17">
              <a:hlinkClick r:id="rId4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actionButtonBlank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3570" name="Group 18"/>
            <p:cNvGrpSpPr>
              <a:grpSpLocks/>
            </p:cNvGrpSpPr>
            <p:nvPr/>
          </p:nvGrpSpPr>
          <p:grpSpPr bwMode="auto">
            <a:xfrm>
              <a:off x="4896" y="3744"/>
              <a:ext cx="816" cy="528"/>
              <a:chOff x="4896" y="3744"/>
              <a:chExt cx="816" cy="528"/>
            </a:xfrm>
          </p:grpSpPr>
          <p:sp>
            <p:nvSpPr>
              <p:cNvPr id="23571" name="Line 19"/>
              <p:cNvSpPr>
                <a:spLocks noChangeShapeType="1"/>
              </p:cNvSpPr>
              <p:nvPr/>
            </p:nvSpPr>
            <p:spPr bwMode="auto">
              <a:xfrm>
                <a:off x="5010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72" name="Line 20"/>
              <p:cNvSpPr>
                <a:spLocks noChangeShapeType="1"/>
              </p:cNvSpPr>
              <p:nvPr/>
            </p:nvSpPr>
            <p:spPr bwMode="auto">
              <a:xfrm>
                <a:off x="5154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73" name="Line 21"/>
              <p:cNvSpPr>
                <a:spLocks noChangeShapeType="1"/>
              </p:cNvSpPr>
              <p:nvPr/>
            </p:nvSpPr>
            <p:spPr bwMode="auto">
              <a:xfrm>
                <a:off x="5298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74" name="Line 22"/>
              <p:cNvSpPr>
                <a:spLocks noChangeShapeType="1"/>
              </p:cNvSpPr>
              <p:nvPr/>
            </p:nvSpPr>
            <p:spPr bwMode="auto">
              <a:xfrm>
                <a:off x="5442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75" name="Line 23"/>
              <p:cNvSpPr>
                <a:spLocks noChangeShapeType="1"/>
              </p:cNvSpPr>
              <p:nvPr/>
            </p:nvSpPr>
            <p:spPr bwMode="auto">
              <a:xfrm>
                <a:off x="5586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76" name="Line 24"/>
              <p:cNvSpPr>
                <a:spLocks noChangeShapeType="1"/>
              </p:cNvSpPr>
              <p:nvPr/>
            </p:nvSpPr>
            <p:spPr bwMode="auto">
              <a:xfrm>
                <a:off x="4896" y="3840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77" name="Line 25"/>
              <p:cNvSpPr>
                <a:spLocks noChangeShapeType="1"/>
              </p:cNvSpPr>
              <p:nvPr/>
            </p:nvSpPr>
            <p:spPr bwMode="auto">
              <a:xfrm>
                <a:off x="4896" y="3954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78" name="Line 26"/>
              <p:cNvSpPr>
                <a:spLocks noChangeShapeType="1"/>
              </p:cNvSpPr>
              <p:nvPr/>
            </p:nvSpPr>
            <p:spPr bwMode="auto">
              <a:xfrm>
                <a:off x="4896" y="4068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79" name="Line 27"/>
              <p:cNvSpPr>
                <a:spLocks noChangeShapeType="1"/>
              </p:cNvSpPr>
              <p:nvPr/>
            </p:nvSpPr>
            <p:spPr bwMode="auto">
              <a:xfrm>
                <a:off x="4896" y="4182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80" name="Text Box 28"/>
              <p:cNvSpPr txBox="1">
                <a:spLocks noChangeArrowheads="1"/>
              </p:cNvSpPr>
              <p:nvPr/>
            </p:nvSpPr>
            <p:spPr bwMode="auto">
              <a:xfrm>
                <a:off x="4912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23581" name="Text Box 29"/>
              <p:cNvSpPr txBox="1">
                <a:spLocks noChangeArrowheads="1"/>
              </p:cNvSpPr>
              <p:nvPr/>
            </p:nvSpPr>
            <p:spPr bwMode="auto">
              <a:xfrm>
                <a:off x="5046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23582" name="Text Box 30"/>
              <p:cNvSpPr txBox="1">
                <a:spLocks noChangeArrowheads="1"/>
              </p:cNvSpPr>
              <p:nvPr/>
            </p:nvSpPr>
            <p:spPr bwMode="auto">
              <a:xfrm>
                <a:off x="5187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23583" name="Text Box 31"/>
              <p:cNvSpPr txBox="1">
                <a:spLocks noChangeArrowheads="1"/>
              </p:cNvSpPr>
              <p:nvPr/>
            </p:nvSpPr>
            <p:spPr bwMode="auto">
              <a:xfrm>
                <a:off x="5330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23584" name="Text Box 32"/>
              <p:cNvSpPr txBox="1">
                <a:spLocks noChangeArrowheads="1"/>
              </p:cNvSpPr>
              <p:nvPr/>
            </p:nvSpPr>
            <p:spPr bwMode="auto">
              <a:xfrm>
                <a:off x="5473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23585" name="Text Box 33"/>
              <p:cNvSpPr txBox="1">
                <a:spLocks noChangeArrowheads="1"/>
              </p:cNvSpPr>
              <p:nvPr/>
            </p:nvSpPr>
            <p:spPr bwMode="auto">
              <a:xfrm>
                <a:off x="5610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23586" name="Text Box 34"/>
              <p:cNvSpPr txBox="1">
                <a:spLocks noChangeArrowheads="1"/>
              </p:cNvSpPr>
              <p:nvPr/>
            </p:nvSpPr>
            <p:spPr bwMode="auto">
              <a:xfrm>
                <a:off x="4910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23587" name="Text Box 35"/>
              <p:cNvSpPr txBox="1">
                <a:spLocks noChangeArrowheads="1"/>
              </p:cNvSpPr>
              <p:nvPr/>
            </p:nvSpPr>
            <p:spPr bwMode="auto">
              <a:xfrm>
                <a:off x="5044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23588" name="Text Box 36"/>
              <p:cNvSpPr txBox="1">
                <a:spLocks noChangeArrowheads="1"/>
              </p:cNvSpPr>
              <p:nvPr/>
            </p:nvSpPr>
            <p:spPr bwMode="auto">
              <a:xfrm>
                <a:off x="5185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23589" name="Text Box 37"/>
              <p:cNvSpPr txBox="1">
                <a:spLocks noChangeArrowheads="1"/>
              </p:cNvSpPr>
              <p:nvPr/>
            </p:nvSpPr>
            <p:spPr bwMode="auto">
              <a:xfrm>
                <a:off x="5328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23590" name="Text Box 38"/>
              <p:cNvSpPr txBox="1">
                <a:spLocks noChangeArrowheads="1"/>
              </p:cNvSpPr>
              <p:nvPr/>
            </p:nvSpPr>
            <p:spPr bwMode="auto">
              <a:xfrm>
                <a:off x="5471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23591" name="Text Box 39"/>
              <p:cNvSpPr txBox="1">
                <a:spLocks noChangeArrowheads="1"/>
              </p:cNvSpPr>
              <p:nvPr/>
            </p:nvSpPr>
            <p:spPr bwMode="auto">
              <a:xfrm>
                <a:off x="5608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23592" name="Text Box 40"/>
              <p:cNvSpPr txBox="1">
                <a:spLocks noChangeArrowheads="1"/>
              </p:cNvSpPr>
              <p:nvPr/>
            </p:nvSpPr>
            <p:spPr bwMode="auto">
              <a:xfrm>
                <a:off x="4910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23593" name="Text Box 41"/>
              <p:cNvSpPr txBox="1">
                <a:spLocks noChangeArrowheads="1"/>
              </p:cNvSpPr>
              <p:nvPr/>
            </p:nvSpPr>
            <p:spPr bwMode="auto">
              <a:xfrm>
                <a:off x="5044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23594" name="Text Box 42"/>
              <p:cNvSpPr txBox="1">
                <a:spLocks noChangeArrowheads="1"/>
              </p:cNvSpPr>
              <p:nvPr/>
            </p:nvSpPr>
            <p:spPr bwMode="auto">
              <a:xfrm>
                <a:off x="5185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23595" name="Text Box 43"/>
              <p:cNvSpPr txBox="1">
                <a:spLocks noChangeArrowheads="1"/>
              </p:cNvSpPr>
              <p:nvPr/>
            </p:nvSpPr>
            <p:spPr bwMode="auto">
              <a:xfrm>
                <a:off x="5328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23596" name="Text Box 44"/>
              <p:cNvSpPr txBox="1">
                <a:spLocks noChangeArrowheads="1"/>
              </p:cNvSpPr>
              <p:nvPr/>
            </p:nvSpPr>
            <p:spPr bwMode="auto">
              <a:xfrm>
                <a:off x="5471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23597" name="Text Box 45"/>
              <p:cNvSpPr txBox="1">
                <a:spLocks noChangeArrowheads="1"/>
              </p:cNvSpPr>
              <p:nvPr/>
            </p:nvSpPr>
            <p:spPr bwMode="auto">
              <a:xfrm>
                <a:off x="5608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23598" name="Text Box 46"/>
              <p:cNvSpPr txBox="1">
                <a:spLocks noChangeArrowheads="1"/>
              </p:cNvSpPr>
              <p:nvPr/>
            </p:nvSpPr>
            <p:spPr bwMode="auto">
              <a:xfrm>
                <a:off x="4910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23599" name="Text Box 47"/>
              <p:cNvSpPr txBox="1">
                <a:spLocks noChangeArrowheads="1"/>
              </p:cNvSpPr>
              <p:nvPr/>
            </p:nvSpPr>
            <p:spPr bwMode="auto">
              <a:xfrm>
                <a:off x="5044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23600" name="Text Box 48"/>
              <p:cNvSpPr txBox="1">
                <a:spLocks noChangeArrowheads="1"/>
              </p:cNvSpPr>
              <p:nvPr/>
            </p:nvSpPr>
            <p:spPr bwMode="auto">
              <a:xfrm>
                <a:off x="5185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23601" name="Text Box 49"/>
              <p:cNvSpPr txBox="1">
                <a:spLocks noChangeArrowheads="1"/>
              </p:cNvSpPr>
              <p:nvPr/>
            </p:nvSpPr>
            <p:spPr bwMode="auto">
              <a:xfrm>
                <a:off x="5328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23602" name="Text Box 50"/>
              <p:cNvSpPr txBox="1">
                <a:spLocks noChangeArrowheads="1"/>
              </p:cNvSpPr>
              <p:nvPr/>
            </p:nvSpPr>
            <p:spPr bwMode="auto">
              <a:xfrm>
                <a:off x="5471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23603" name="Text Box 51"/>
              <p:cNvSpPr txBox="1">
                <a:spLocks noChangeArrowheads="1"/>
              </p:cNvSpPr>
              <p:nvPr/>
            </p:nvSpPr>
            <p:spPr bwMode="auto">
              <a:xfrm>
                <a:off x="5608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23604" name="Text Box 52"/>
              <p:cNvSpPr txBox="1">
                <a:spLocks noChangeArrowheads="1"/>
              </p:cNvSpPr>
              <p:nvPr/>
            </p:nvSpPr>
            <p:spPr bwMode="auto">
              <a:xfrm>
                <a:off x="4910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23605" name="Text Box 53"/>
              <p:cNvSpPr txBox="1">
                <a:spLocks noChangeArrowheads="1"/>
              </p:cNvSpPr>
              <p:nvPr/>
            </p:nvSpPr>
            <p:spPr bwMode="auto">
              <a:xfrm>
                <a:off x="5044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23606" name="Text Box 54"/>
              <p:cNvSpPr txBox="1">
                <a:spLocks noChangeArrowheads="1"/>
              </p:cNvSpPr>
              <p:nvPr/>
            </p:nvSpPr>
            <p:spPr bwMode="auto">
              <a:xfrm>
                <a:off x="5185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23607" name="Text Box 55"/>
              <p:cNvSpPr txBox="1">
                <a:spLocks noChangeArrowheads="1"/>
              </p:cNvSpPr>
              <p:nvPr/>
            </p:nvSpPr>
            <p:spPr bwMode="auto">
              <a:xfrm>
                <a:off x="5328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23608" name="Text Box 56"/>
              <p:cNvSpPr txBox="1">
                <a:spLocks noChangeArrowheads="1"/>
              </p:cNvSpPr>
              <p:nvPr/>
            </p:nvSpPr>
            <p:spPr bwMode="auto">
              <a:xfrm>
                <a:off x="5471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23609" name="Text Box 57"/>
              <p:cNvSpPr txBox="1">
                <a:spLocks noChangeArrowheads="1"/>
              </p:cNvSpPr>
              <p:nvPr/>
            </p:nvSpPr>
            <p:spPr bwMode="auto">
              <a:xfrm>
                <a:off x="5608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</p:grpSp>
        <p:sp>
          <p:nvSpPr>
            <p:cNvPr id="23610" name="Rectangle 58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11" name="Rectangle 59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612" name="Rectangle 60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524000" y="6553200"/>
            <a:ext cx="6096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1400">
                <a:solidFill>
                  <a:schemeClr val="tx1"/>
                </a:solidFill>
              </a:rPr>
              <a:t>CCNA1 v3 Module 1</a:t>
            </a:r>
          </a:p>
        </p:txBody>
      </p:sp>
      <p:sp>
        <p:nvSpPr>
          <p:cNvPr id="23556" name="Text Box 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62000" y="5105400"/>
            <a:ext cx="7543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93700" indent="-393700" algn="l"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</a:rPr>
              <a:t>A: </a:t>
            </a:r>
            <a:r>
              <a:rPr lang="en-US" sz="2400" dirty="0" smtClean="0">
                <a:solidFill>
                  <a:schemeClr val="tx1"/>
                </a:solidFill>
              </a:rPr>
              <a:t>What are the esophagus and large intestine?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3558" name="Text Box 6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2590800"/>
            <a:ext cx="7620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dirty="0" smtClean="0">
                <a:solidFill>
                  <a:schemeClr val="bg1"/>
                </a:solidFill>
              </a:rPr>
              <a:t>These are two organs not involved in digestion.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3614" name="Text Box 6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609600"/>
            <a:ext cx="76200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Arial" charset="0"/>
              </a:rPr>
              <a:t>Digestive System</a:t>
            </a:r>
            <a:endParaRPr lang="en-US" sz="4800" b="1" dirty="0">
              <a:solidFill>
                <a:schemeClr val="bg1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chemeClr val="bg1"/>
                </a:solidFill>
                <a:latin typeface="Arial" charset="0"/>
              </a:rPr>
              <a:t>300</a:t>
            </a:r>
          </a:p>
        </p:txBody>
      </p:sp>
      <p:sp>
        <p:nvSpPr>
          <p:cNvPr id="23615" name="Rectangle 6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616" name="Rectangle 6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CCNA1 v3 Module 1</a:t>
            </a:r>
          </a:p>
        </p:txBody>
      </p:sp>
      <p:sp>
        <p:nvSpPr>
          <p:cNvPr id="24610" name="Rectangle 3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4611" name="Group 35"/>
          <p:cNvGrpSpPr>
            <a:grpSpLocks/>
          </p:cNvGrpSpPr>
          <p:nvPr/>
        </p:nvGrpSpPr>
        <p:grpSpPr bwMode="auto">
          <a:xfrm>
            <a:off x="762000" y="4267200"/>
            <a:ext cx="2438400" cy="819150"/>
            <a:chOff x="4848" y="3878"/>
            <a:chExt cx="912" cy="442"/>
          </a:xfrm>
        </p:grpSpPr>
        <p:sp>
          <p:nvSpPr>
            <p:cNvPr id="24612" name="AutoShape 36">
              <a:hlinkClick r:id="" action="ppaction://noaction" highlightClick="1"/>
              <a:hlinkHover r:id="" action="ppaction://macro?name=Click"/>
            </p:cNvPr>
            <p:cNvSpPr>
              <a:spLocks noChangeArrowheads="1"/>
            </p:cNvSpPr>
            <p:nvPr/>
          </p:nvSpPr>
          <p:spPr bwMode="auto">
            <a:xfrm>
              <a:off x="4848" y="3888"/>
              <a:ext cx="912" cy="432"/>
            </a:xfrm>
            <a:prstGeom prst="actionButtonBlank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66667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3" name="Text Box 37">
              <a:hlinkHover r:id="" action="ppaction://macro?name=Click"/>
            </p:cNvPr>
            <p:cNvSpPr txBox="1">
              <a:spLocks noChangeArrowheads="1"/>
            </p:cNvSpPr>
            <p:nvPr/>
          </p:nvSpPr>
          <p:spPr bwMode="auto">
            <a:xfrm>
              <a:off x="4896" y="3878"/>
              <a:ext cx="864" cy="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endParaRPr lang="en-US" b="1">
                <a:solidFill>
                  <a:srgbClr val="FFFF00"/>
                </a:solidFill>
              </a:endParaRPr>
            </a:p>
          </p:txBody>
        </p:sp>
      </p:grpSp>
      <p:grpSp>
        <p:nvGrpSpPr>
          <p:cNvPr id="24614" name="Group 38"/>
          <p:cNvGrpSpPr>
            <a:grpSpLocks/>
          </p:cNvGrpSpPr>
          <p:nvPr/>
        </p:nvGrpSpPr>
        <p:grpSpPr bwMode="auto">
          <a:xfrm>
            <a:off x="7696200" y="5867400"/>
            <a:ext cx="1447800" cy="990600"/>
            <a:chOff x="4848" y="3696"/>
            <a:chExt cx="912" cy="624"/>
          </a:xfrm>
        </p:grpSpPr>
        <p:sp>
          <p:nvSpPr>
            <p:cNvPr id="24615" name="AutoShape 39">
              <a:hlinkClick r:id="rId4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actionButtonBlank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4616" name="Group 40"/>
            <p:cNvGrpSpPr>
              <a:grpSpLocks/>
            </p:cNvGrpSpPr>
            <p:nvPr/>
          </p:nvGrpSpPr>
          <p:grpSpPr bwMode="auto">
            <a:xfrm>
              <a:off x="4896" y="3744"/>
              <a:ext cx="816" cy="528"/>
              <a:chOff x="4896" y="3744"/>
              <a:chExt cx="816" cy="528"/>
            </a:xfrm>
          </p:grpSpPr>
          <p:sp>
            <p:nvSpPr>
              <p:cNvPr id="24617" name="Line 41"/>
              <p:cNvSpPr>
                <a:spLocks noChangeShapeType="1"/>
              </p:cNvSpPr>
              <p:nvPr/>
            </p:nvSpPr>
            <p:spPr bwMode="auto">
              <a:xfrm>
                <a:off x="5010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18" name="Line 42"/>
              <p:cNvSpPr>
                <a:spLocks noChangeShapeType="1"/>
              </p:cNvSpPr>
              <p:nvPr/>
            </p:nvSpPr>
            <p:spPr bwMode="auto">
              <a:xfrm>
                <a:off x="5154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19" name="Line 43"/>
              <p:cNvSpPr>
                <a:spLocks noChangeShapeType="1"/>
              </p:cNvSpPr>
              <p:nvPr/>
            </p:nvSpPr>
            <p:spPr bwMode="auto">
              <a:xfrm>
                <a:off x="5298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20" name="Line 44"/>
              <p:cNvSpPr>
                <a:spLocks noChangeShapeType="1"/>
              </p:cNvSpPr>
              <p:nvPr/>
            </p:nvSpPr>
            <p:spPr bwMode="auto">
              <a:xfrm>
                <a:off x="5442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21" name="Line 45"/>
              <p:cNvSpPr>
                <a:spLocks noChangeShapeType="1"/>
              </p:cNvSpPr>
              <p:nvPr/>
            </p:nvSpPr>
            <p:spPr bwMode="auto">
              <a:xfrm>
                <a:off x="5586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22" name="Line 46"/>
              <p:cNvSpPr>
                <a:spLocks noChangeShapeType="1"/>
              </p:cNvSpPr>
              <p:nvPr/>
            </p:nvSpPr>
            <p:spPr bwMode="auto">
              <a:xfrm>
                <a:off x="4896" y="3840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23" name="Line 47"/>
              <p:cNvSpPr>
                <a:spLocks noChangeShapeType="1"/>
              </p:cNvSpPr>
              <p:nvPr/>
            </p:nvSpPr>
            <p:spPr bwMode="auto">
              <a:xfrm>
                <a:off x="4896" y="3954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24" name="Line 48"/>
              <p:cNvSpPr>
                <a:spLocks noChangeShapeType="1"/>
              </p:cNvSpPr>
              <p:nvPr/>
            </p:nvSpPr>
            <p:spPr bwMode="auto">
              <a:xfrm>
                <a:off x="4896" y="4068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25" name="Line 49"/>
              <p:cNvSpPr>
                <a:spLocks noChangeShapeType="1"/>
              </p:cNvSpPr>
              <p:nvPr/>
            </p:nvSpPr>
            <p:spPr bwMode="auto">
              <a:xfrm>
                <a:off x="4896" y="4182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26" name="Text Box 50"/>
              <p:cNvSpPr txBox="1">
                <a:spLocks noChangeArrowheads="1"/>
              </p:cNvSpPr>
              <p:nvPr/>
            </p:nvSpPr>
            <p:spPr bwMode="auto">
              <a:xfrm>
                <a:off x="4912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24627" name="Text Box 51"/>
              <p:cNvSpPr txBox="1">
                <a:spLocks noChangeArrowheads="1"/>
              </p:cNvSpPr>
              <p:nvPr/>
            </p:nvSpPr>
            <p:spPr bwMode="auto">
              <a:xfrm>
                <a:off x="5046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24628" name="Text Box 52"/>
              <p:cNvSpPr txBox="1">
                <a:spLocks noChangeArrowheads="1"/>
              </p:cNvSpPr>
              <p:nvPr/>
            </p:nvSpPr>
            <p:spPr bwMode="auto">
              <a:xfrm>
                <a:off x="5187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24629" name="Text Box 53"/>
              <p:cNvSpPr txBox="1">
                <a:spLocks noChangeArrowheads="1"/>
              </p:cNvSpPr>
              <p:nvPr/>
            </p:nvSpPr>
            <p:spPr bwMode="auto">
              <a:xfrm>
                <a:off x="5330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24630" name="Text Box 54"/>
              <p:cNvSpPr txBox="1">
                <a:spLocks noChangeArrowheads="1"/>
              </p:cNvSpPr>
              <p:nvPr/>
            </p:nvSpPr>
            <p:spPr bwMode="auto">
              <a:xfrm>
                <a:off x="5473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24631" name="Text Box 55"/>
              <p:cNvSpPr txBox="1">
                <a:spLocks noChangeArrowheads="1"/>
              </p:cNvSpPr>
              <p:nvPr/>
            </p:nvSpPr>
            <p:spPr bwMode="auto">
              <a:xfrm>
                <a:off x="5610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24632" name="Text Box 56"/>
              <p:cNvSpPr txBox="1">
                <a:spLocks noChangeArrowheads="1"/>
              </p:cNvSpPr>
              <p:nvPr/>
            </p:nvSpPr>
            <p:spPr bwMode="auto">
              <a:xfrm>
                <a:off x="4910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24633" name="Text Box 57"/>
              <p:cNvSpPr txBox="1">
                <a:spLocks noChangeArrowheads="1"/>
              </p:cNvSpPr>
              <p:nvPr/>
            </p:nvSpPr>
            <p:spPr bwMode="auto">
              <a:xfrm>
                <a:off x="5044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24634" name="Text Box 58"/>
              <p:cNvSpPr txBox="1">
                <a:spLocks noChangeArrowheads="1"/>
              </p:cNvSpPr>
              <p:nvPr/>
            </p:nvSpPr>
            <p:spPr bwMode="auto">
              <a:xfrm>
                <a:off x="5185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24635" name="Text Box 59"/>
              <p:cNvSpPr txBox="1">
                <a:spLocks noChangeArrowheads="1"/>
              </p:cNvSpPr>
              <p:nvPr/>
            </p:nvSpPr>
            <p:spPr bwMode="auto">
              <a:xfrm>
                <a:off x="5328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24636" name="Text Box 60"/>
              <p:cNvSpPr txBox="1">
                <a:spLocks noChangeArrowheads="1"/>
              </p:cNvSpPr>
              <p:nvPr/>
            </p:nvSpPr>
            <p:spPr bwMode="auto">
              <a:xfrm>
                <a:off x="5471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24637" name="Text Box 61"/>
              <p:cNvSpPr txBox="1">
                <a:spLocks noChangeArrowheads="1"/>
              </p:cNvSpPr>
              <p:nvPr/>
            </p:nvSpPr>
            <p:spPr bwMode="auto">
              <a:xfrm>
                <a:off x="5608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24638" name="Text Box 62"/>
              <p:cNvSpPr txBox="1">
                <a:spLocks noChangeArrowheads="1"/>
              </p:cNvSpPr>
              <p:nvPr/>
            </p:nvSpPr>
            <p:spPr bwMode="auto">
              <a:xfrm>
                <a:off x="4910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24639" name="Text Box 63"/>
              <p:cNvSpPr txBox="1">
                <a:spLocks noChangeArrowheads="1"/>
              </p:cNvSpPr>
              <p:nvPr/>
            </p:nvSpPr>
            <p:spPr bwMode="auto">
              <a:xfrm>
                <a:off x="5044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24640" name="Text Box 64"/>
              <p:cNvSpPr txBox="1">
                <a:spLocks noChangeArrowheads="1"/>
              </p:cNvSpPr>
              <p:nvPr/>
            </p:nvSpPr>
            <p:spPr bwMode="auto">
              <a:xfrm>
                <a:off x="5185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24641" name="Text Box 65"/>
              <p:cNvSpPr txBox="1">
                <a:spLocks noChangeArrowheads="1"/>
              </p:cNvSpPr>
              <p:nvPr/>
            </p:nvSpPr>
            <p:spPr bwMode="auto">
              <a:xfrm>
                <a:off x="5328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24642" name="Text Box 66"/>
              <p:cNvSpPr txBox="1">
                <a:spLocks noChangeArrowheads="1"/>
              </p:cNvSpPr>
              <p:nvPr/>
            </p:nvSpPr>
            <p:spPr bwMode="auto">
              <a:xfrm>
                <a:off x="5471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24643" name="Text Box 67"/>
              <p:cNvSpPr txBox="1">
                <a:spLocks noChangeArrowheads="1"/>
              </p:cNvSpPr>
              <p:nvPr/>
            </p:nvSpPr>
            <p:spPr bwMode="auto">
              <a:xfrm>
                <a:off x="5608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24644" name="Text Box 68"/>
              <p:cNvSpPr txBox="1">
                <a:spLocks noChangeArrowheads="1"/>
              </p:cNvSpPr>
              <p:nvPr/>
            </p:nvSpPr>
            <p:spPr bwMode="auto">
              <a:xfrm>
                <a:off x="4910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24645" name="Text Box 69"/>
              <p:cNvSpPr txBox="1">
                <a:spLocks noChangeArrowheads="1"/>
              </p:cNvSpPr>
              <p:nvPr/>
            </p:nvSpPr>
            <p:spPr bwMode="auto">
              <a:xfrm>
                <a:off x="5044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24646" name="Text Box 70"/>
              <p:cNvSpPr txBox="1">
                <a:spLocks noChangeArrowheads="1"/>
              </p:cNvSpPr>
              <p:nvPr/>
            </p:nvSpPr>
            <p:spPr bwMode="auto">
              <a:xfrm>
                <a:off x="5185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24647" name="Text Box 71"/>
              <p:cNvSpPr txBox="1">
                <a:spLocks noChangeArrowheads="1"/>
              </p:cNvSpPr>
              <p:nvPr/>
            </p:nvSpPr>
            <p:spPr bwMode="auto">
              <a:xfrm>
                <a:off x="5328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24648" name="Text Box 72"/>
              <p:cNvSpPr txBox="1">
                <a:spLocks noChangeArrowheads="1"/>
              </p:cNvSpPr>
              <p:nvPr/>
            </p:nvSpPr>
            <p:spPr bwMode="auto">
              <a:xfrm>
                <a:off x="5471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24649" name="Text Box 73"/>
              <p:cNvSpPr txBox="1">
                <a:spLocks noChangeArrowheads="1"/>
              </p:cNvSpPr>
              <p:nvPr/>
            </p:nvSpPr>
            <p:spPr bwMode="auto">
              <a:xfrm>
                <a:off x="5608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24650" name="Text Box 74"/>
              <p:cNvSpPr txBox="1">
                <a:spLocks noChangeArrowheads="1"/>
              </p:cNvSpPr>
              <p:nvPr/>
            </p:nvSpPr>
            <p:spPr bwMode="auto">
              <a:xfrm>
                <a:off x="4910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24651" name="Text Box 75"/>
              <p:cNvSpPr txBox="1">
                <a:spLocks noChangeArrowheads="1"/>
              </p:cNvSpPr>
              <p:nvPr/>
            </p:nvSpPr>
            <p:spPr bwMode="auto">
              <a:xfrm>
                <a:off x="5044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24652" name="Text Box 76"/>
              <p:cNvSpPr txBox="1">
                <a:spLocks noChangeArrowheads="1"/>
              </p:cNvSpPr>
              <p:nvPr/>
            </p:nvSpPr>
            <p:spPr bwMode="auto">
              <a:xfrm>
                <a:off x="5185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24653" name="Text Box 77"/>
              <p:cNvSpPr txBox="1">
                <a:spLocks noChangeArrowheads="1"/>
              </p:cNvSpPr>
              <p:nvPr/>
            </p:nvSpPr>
            <p:spPr bwMode="auto">
              <a:xfrm>
                <a:off x="5328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24654" name="Text Box 78"/>
              <p:cNvSpPr txBox="1">
                <a:spLocks noChangeArrowheads="1"/>
              </p:cNvSpPr>
              <p:nvPr/>
            </p:nvSpPr>
            <p:spPr bwMode="auto">
              <a:xfrm>
                <a:off x="5471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24655" name="Text Box 79"/>
              <p:cNvSpPr txBox="1">
                <a:spLocks noChangeArrowheads="1"/>
              </p:cNvSpPr>
              <p:nvPr/>
            </p:nvSpPr>
            <p:spPr bwMode="auto">
              <a:xfrm>
                <a:off x="5608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</p:grpSp>
        <p:sp>
          <p:nvSpPr>
            <p:cNvPr id="24656" name="Rectangle 80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57" name="Rectangle 81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658" name="Rectangle 8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524000" y="6553200"/>
            <a:ext cx="6096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1400">
                <a:solidFill>
                  <a:schemeClr val="tx1"/>
                </a:solidFill>
              </a:rPr>
              <a:t>CCNA1 v3 Module 1</a:t>
            </a:r>
          </a:p>
        </p:txBody>
      </p:sp>
      <p:sp>
        <p:nvSpPr>
          <p:cNvPr id="24580" name="Text Box 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62000" y="5105400"/>
            <a:ext cx="754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93700" indent="-393700" algn="l"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</a:rPr>
              <a:t>A: </a:t>
            </a:r>
            <a:r>
              <a:rPr lang="en-US" sz="2400" dirty="0" smtClean="0">
                <a:solidFill>
                  <a:schemeClr val="tx1"/>
                </a:solidFill>
              </a:rPr>
              <a:t>What are the pancreas and small intestine?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4604" name="Text Box 28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2133600"/>
            <a:ext cx="7620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dirty="0" smtClean="0">
                <a:solidFill>
                  <a:schemeClr val="bg1"/>
                </a:solidFill>
              </a:rPr>
              <a:t>These two organs are involved in digesting all three macronutrients.</a:t>
            </a:r>
            <a:r>
              <a:rPr lang="en-US" sz="3200" dirty="0">
                <a:solidFill>
                  <a:schemeClr val="bg1"/>
                </a:solidFill>
              </a:rPr>
              <a:t>	</a:t>
            </a:r>
          </a:p>
        </p:txBody>
      </p:sp>
      <p:sp>
        <p:nvSpPr>
          <p:cNvPr id="24660" name="Text Box 8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609600"/>
            <a:ext cx="76200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Arial" charset="0"/>
              </a:rPr>
              <a:t>Digestive System </a:t>
            </a:r>
            <a:r>
              <a:rPr lang="en-US" sz="4800" b="1" dirty="0">
                <a:solidFill>
                  <a:schemeClr val="bg1"/>
                </a:solidFill>
                <a:latin typeface="Arial" charset="0"/>
              </a:rPr>
              <a:t/>
            </a:r>
            <a:br>
              <a:rPr lang="en-US" sz="4800" b="1" dirty="0">
                <a:solidFill>
                  <a:schemeClr val="bg1"/>
                </a:solidFill>
                <a:latin typeface="Arial" charset="0"/>
              </a:rPr>
            </a:br>
            <a:r>
              <a:rPr lang="en-US" sz="4800" b="1" dirty="0">
                <a:solidFill>
                  <a:schemeClr val="bg1"/>
                </a:solidFill>
                <a:latin typeface="Arial" charset="0"/>
              </a:rPr>
              <a:t>400</a:t>
            </a:r>
          </a:p>
        </p:txBody>
      </p:sp>
      <p:sp>
        <p:nvSpPr>
          <p:cNvPr id="24661" name="Rectangle 85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62" name="Rectangle 8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64" name="Rectangle 88"/>
          <p:cNvSpPr>
            <a:spLocks noChangeArrowheads="1"/>
          </p:cNvSpPr>
          <p:nvPr/>
        </p:nvSpPr>
        <p:spPr bwMode="auto">
          <a:xfrm>
            <a:off x="1066800" y="4343400"/>
            <a:ext cx="18494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 b="1">
                <a:solidFill>
                  <a:srgbClr val="FFFF00"/>
                </a:solidFill>
              </a:rPr>
              <a:t>Answer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CCNA1 v3 Module 1</a:t>
            </a:r>
          </a:p>
        </p:txBody>
      </p:sp>
      <p:sp>
        <p:nvSpPr>
          <p:cNvPr id="25612" name="Rectangle 1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5613" name="Group 13"/>
          <p:cNvGrpSpPr>
            <a:grpSpLocks/>
          </p:cNvGrpSpPr>
          <p:nvPr/>
        </p:nvGrpSpPr>
        <p:grpSpPr bwMode="auto">
          <a:xfrm>
            <a:off x="762000" y="4267200"/>
            <a:ext cx="2438400" cy="819150"/>
            <a:chOff x="4848" y="3878"/>
            <a:chExt cx="912" cy="442"/>
          </a:xfrm>
        </p:grpSpPr>
        <p:sp>
          <p:nvSpPr>
            <p:cNvPr id="25614" name="AutoShape 14">
              <a:hlinkClick r:id="" action="ppaction://noaction" highlightClick="1"/>
              <a:hlinkHover r:id="" action="ppaction://macro?name=Click"/>
            </p:cNvPr>
            <p:cNvSpPr>
              <a:spLocks noChangeArrowheads="1"/>
            </p:cNvSpPr>
            <p:nvPr/>
          </p:nvSpPr>
          <p:spPr bwMode="auto">
            <a:xfrm>
              <a:off x="4848" y="3888"/>
              <a:ext cx="912" cy="432"/>
            </a:xfrm>
            <a:prstGeom prst="actionButtonBlank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66667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5" name="Text Box 15">
              <a:hlinkHover r:id="" action="ppaction://macro?name=Click"/>
            </p:cNvPr>
            <p:cNvSpPr txBox="1">
              <a:spLocks noChangeArrowheads="1"/>
            </p:cNvSpPr>
            <p:nvPr/>
          </p:nvSpPr>
          <p:spPr bwMode="auto">
            <a:xfrm>
              <a:off x="4896" y="3878"/>
              <a:ext cx="864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4000" b="1">
                  <a:solidFill>
                    <a:srgbClr val="FFFF00"/>
                  </a:solidFill>
                </a:rPr>
                <a:t>Answer</a:t>
              </a:r>
            </a:p>
          </p:txBody>
        </p:sp>
      </p:grpSp>
      <p:grpSp>
        <p:nvGrpSpPr>
          <p:cNvPr id="25616" name="Group 16"/>
          <p:cNvGrpSpPr>
            <a:grpSpLocks/>
          </p:cNvGrpSpPr>
          <p:nvPr/>
        </p:nvGrpSpPr>
        <p:grpSpPr bwMode="auto">
          <a:xfrm>
            <a:off x="7696200" y="5867400"/>
            <a:ext cx="1447800" cy="990600"/>
            <a:chOff x="4848" y="3696"/>
            <a:chExt cx="912" cy="624"/>
          </a:xfrm>
        </p:grpSpPr>
        <p:sp>
          <p:nvSpPr>
            <p:cNvPr id="25617" name="AutoShape 17">
              <a:hlinkClick r:id="rId4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actionButtonBlank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5618" name="Group 18"/>
            <p:cNvGrpSpPr>
              <a:grpSpLocks/>
            </p:cNvGrpSpPr>
            <p:nvPr/>
          </p:nvGrpSpPr>
          <p:grpSpPr bwMode="auto">
            <a:xfrm>
              <a:off x="4896" y="3744"/>
              <a:ext cx="816" cy="528"/>
              <a:chOff x="4896" y="3744"/>
              <a:chExt cx="816" cy="528"/>
            </a:xfrm>
          </p:grpSpPr>
          <p:sp>
            <p:nvSpPr>
              <p:cNvPr id="25619" name="Line 19"/>
              <p:cNvSpPr>
                <a:spLocks noChangeShapeType="1"/>
              </p:cNvSpPr>
              <p:nvPr/>
            </p:nvSpPr>
            <p:spPr bwMode="auto">
              <a:xfrm>
                <a:off x="5010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20" name="Line 20"/>
              <p:cNvSpPr>
                <a:spLocks noChangeShapeType="1"/>
              </p:cNvSpPr>
              <p:nvPr/>
            </p:nvSpPr>
            <p:spPr bwMode="auto">
              <a:xfrm>
                <a:off x="5154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21" name="Line 21"/>
              <p:cNvSpPr>
                <a:spLocks noChangeShapeType="1"/>
              </p:cNvSpPr>
              <p:nvPr/>
            </p:nvSpPr>
            <p:spPr bwMode="auto">
              <a:xfrm>
                <a:off x="5298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22" name="Line 22"/>
              <p:cNvSpPr>
                <a:spLocks noChangeShapeType="1"/>
              </p:cNvSpPr>
              <p:nvPr/>
            </p:nvSpPr>
            <p:spPr bwMode="auto">
              <a:xfrm>
                <a:off x="5442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23" name="Line 23"/>
              <p:cNvSpPr>
                <a:spLocks noChangeShapeType="1"/>
              </p:cNvSpPr>
              <p:nvPr/>
            </p:nvSpPr>
            <p:spPr bwMode="auto">
              <a:xfrm>
                <a:off x="5586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24" name="Line 24"/>
              <p:cNvSpPr>
                <a:spLocks noChangeShapeType="1"/>
              </p:cNvSpPr>
              <p:nvPr/>
            </p:nvSpPr>
            <p:spPr bwMode="auto">
              <a:xfrm>
                <a:off x="4896" y="3840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25" name="Line 25"/>
              <p:cNvSpPr>
                <a:spLocks noChangeShapeType="1"/>
              </p:cNvSpPr>
              <p:nvPr/>
            </p:nvSpPr>
            <p:spPr bwMode="auto">
              <a:xfrm>
                <a:off x="4896" y="3954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26" name="Line 26"/>
              <p:cNvSpPr>
                <a:spLocks noChangeShapeType="1"/>
              </p:cNvSpPr>
              <p:nvPr/>
            </p:nvSpPr>
            <p:spPr bwMode="auto">
              <a:xfrm>
                <a:off x="4896" y="4068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27" name="Line 27"/>
              <p:cNvSpPr>
                <a:spLocks noChangeShapeType="1"/>
              </p:cNvSpPr>
              <p:nvPr/>
            </p:nvSpPr>
            <p:spPr bwMode="auto">
              <a:xfrm>
                <a:off x="4896" y="4182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28" name="Text Box 28"/>
              <p:cNvSpPr txBox="1">
                <a:spLocks noChangeArrowheads="1"/>
              </p:cNvSpPr>
              <p:nvPr/>
            </p:nvSpPr>
            <p:spPr bwMode="auto">
              <a:xfrm>
                <a:off x="4912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25629" name="Text Box 29"/>
              <p:cNvSpPr txBox="1">
                <a:spLocks noChangeArrowheads="1"/>
              </p:cNvSpPr>
              <p:nvPr/>
            </p:nvSpPr>
            <p:spPr bwMode="auto">
              <a:xfrm>
                <a:off x="5046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25630" name="Text Box 30"/>
              <p:cNvSpPr txBox="1">
                <a:spLocks noChangeArrowheads="1"/>
              </p:cNvSpPr>
              <p:nvPr/>
            </p:nvSpPr>
            <p:spPr bwMode="auto">
              <a:xfrm>
                <a:off x="5187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25631" name="Text Box 31"/>
              <p:cNvSpPr txBox="1">
                <a:spLocks noChangeArrowheads="1"/>
              </p:cNvSpPr>
              <p:nvPr/>
            </p:nvSpPr>
            <p:spPr bwMode="auto">
              <a:xfrm>
                <a:off x="5330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25632" name="Text Box 32"/>
              <p:cNvSpPr txBox="1">
                <a:spLocks noChangeArrowheads="1"/>
              </p:cNvSpPr>
              <p:nvPr/>
            </p:nvSpPr>
            <p:spPr bwMode="auto">
              <a:xfrm>
                <a:off x="5473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25633" name="Text Box 33"/>
              <p:cNvSpPr txBox="1">
                <a:spLocks noChangeArrowheads="1"/>
              </p:cNvSpPr>
              <p:nvPr/>
            </p:nvSpPr>
            <p:spPr bwMode="auto">
              <a:xfrm>
                <a:off x="5610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25634" name="Text Box 34"/>
              <p:cNvSpPr txBox="1">
                <a:spLocks noChangeArrowheads="1"/>
              </p:cNvSpPr>
              <p:nvPr/>
            </p:nvSpPr>
            <p:spPr bwMode="auto">
              <a:xfrm>
                <a:off x="4910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25635" name="Text Box 35"/>
              <p:cNvSpPr txBox="1">
                <a:spLocks noChangeArrowheads="1"/>
              </p:cNvSpPr>
              <p:nvPr/>
            </p:nvSpPr>
            <p:spPr bwMode="auto">
              <a:xfrm>
                <a:off x="5044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25636" name="Text Box 36"/>
              <p:cNvSpPr txBox="1">
                <a:spLocks noChangeArrowheads="1"/>
              </p:cNvSpPr>
              <p:nvPr/>
            </p:nvSpPr>
            <p:spPr bwMode="auto">
              <a:xfrm>
                <a:off x="5185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25637" name="Text Box 37"/>
              <p:cNvSpPr txBox="1">
                <a:spLocks noChangeArrowheads="1"/>
              </p:cNvSpPr>
              <p:nvPr/>
            </p:nvSpPr>
            <p:spPr bwMode="auto">
              <a:xfrm>
                <a:off x="5328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25638" name="Text Box 38"/>
              <p:cNvSpPr txBox="1">
                <a:spLocks noChangeArrowheads="1"/>
              </p:cNvSpPr>
              <p:nvPr/>
            </p:nvSpPr>
            <p:spPr bwMode="auto">
              <a:xfrm>
                <a:off x="5471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25639" name="Text Box 39"/>
              <p:cNvSpPr txBox="1">
                <a:spLocks noChangeArrowheads="1"/>
              </p:cNvSpPr>
              <p:nvPr/>
            </p:nvSpPr>
            <p:spPr bwMode="auto">
              <a:xfrm>
                <a:off x="5608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25640" name="Text Box 40"/>
              <p:cNvSpPr txBox="1">
                <a:spLocks noChangeArrowheads="1"/>
              </p:cNvSpPr>
              <p:nvPr/>
            </p:nvSpPr>
            <p:spPr bwMode="auto">
              <a:xfrm>
                <a:off x="4910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25641" name="Text Box 41"/>
              <p:cNvSpPr txBox="1">
                <a:spLocks noChangeArrowheads="1"/>
              </p:cNvSpPr>
              <p:nvPr/>
            </p:nvSpPr>
            <p:spPr bwMode="auto">
              <a:xfrm>
                <a:off x="5044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25642" name="Text Box 42"/>
              <p:cNvSpPr txBox="1">
                <a:spLocks noChangeArrowheads="1"/>
              </p:cNvSpPr>
              <p:nvPr/>
            </p:nvSpPr>
            <p:spPr bwMode="auto">
              <a:xfrm>
                <a:off x="5185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25643" name="Text Box 43"/>
              <p:cNvSpPr txBox="1">
                <a:spLocks noChangeArrowheads="1"/>
              </p:cNvSpPr>
              <p:nvPr/>
            </p:nvSpPr>
            <p:spPr bwMode="auto">
              <a:xfrm>
                <a:off x="5328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25644" name="Text Box 44"/>
              <p:cNvSpPr txBox="1">
                <a:spLocks noChangeArrowheads="1"/>
              </p:cNvSpPr>
              <p:nvPr/>
            </p:nvSpPr>
            <p:spPr bwMode="auto">
              <a:xfrm>
                <a:off x="5471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25645" name="Text Box 45"/>
              <p:cNvSpPr txBox="1">
                <a:spLocks noChangeArrowheads="1"/>
              </p:cNvSpPr>
              <p:nvPr/>
            </p:nvSpPr>
            <p:spPr bwMode="auto">
              <a:xfrm>
                <a:off x="5608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25646" name="Text Box 46"/>
              <p:cNvSpPr txBox="1">
                <a:spLocks noChangeArrowheads="1"/>
              </p:cNvSpPr>
              <p:nvPr/>
            </p:nvSpPr>
            <p:spPr bwMode="auto">
              <a:xfrm>
                <a:off x="4910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25647" name="Text Box 47"/>
              <p:cNvSpPr txBox="1">
                <a:spLocks noChangeArrowheads="1"/>
              </p:cNvSpPr>
              <p:nvPr/>
            </p:nvSpPr>
            <p:spPr bwMode="auto">
              <a:xfrm>
                <a:off x="5044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25648" name="Text Box 48"/>
              <p:cNvSpPr txBox="1">
                <a:spLocks noChangeArrowheads="1"/>
              </p:cNvSpPr>
              <p:nvPr/>
            </p:nvSpPr>
            <p:spPr bwMode="auto">
              <a:xfrm>
                <a:off x="5185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25649" name="Text Box 49"/>
              <p:cNvSpPr txBox="1">
                <a:spLocks noChangeArrowheads="1"/>
              </p:cNvSpPr>
              <p:nvPr/>
            </p:nvSpPr>
            <p:spPr bwMode="auto">
              <a:xfrm>
                <a:off x="5328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25650" name="Text Box 50"/>
              <p:cNvSpPr txBox="1">
                <a:spLocks noChangeArrowheads="1"/>
              </p:cNvSpPr>
              <p:nvPr/>
            </p:nvSpPr>
            <p:spPr bwMode="auto">
              <a:xfrm>
                <a:off x="5471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25651" name="Text Box 51"/>
              <p:cNvSpPr txBox="1">
                <a:spLocks noChangeArrowheads="1"/>
              </p:cNvSpPr>
              <p:nvPr/>
            </p:nvSpPr>
            <p:spPr bwMode="auto">
              <a:xfrm>
                <a:off x="5608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25652" name="Text Box 52"/>
              <p:cNvSpPr txBox="1">
                <a:spLocks noChangeArrowheads="1"/>
              </p:cNvSpPr>
              <p:nvPr/>
            </p:nvSpPr>
            <p:spPr bwMode="auto">
              <a:xfrm>
                <a:off x="4910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25653" name="Text Box 53"/>
              <p:cNvSpPr txBox="1">
                <a:spLocks noChangeArrowheads="1"/>
              </p:cNvSpPr>
              <p:nvPr/>
            </p:nvSpPr>
            <p:spPr bwMode="auto">
              <a:xfrm>
                <a:off x="5044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25654" name="Text Box 54"/>
              <p:cNvSpPr txBox="1">
                <a:spLocks noChangeArrowheads="1"/>
              </p:cNvSpPr>
              <p:nvPr/>
            </p:nvSpPr>
            <p:spPr bwMode="auto">
              <a:xfrm>
                <a:off x="5185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25655" name="Text Box 55"/>
              <p:cNvSpPr txBox="1">
                <a:spLocks noChangeArrowheads="1"/>
              </p:cNvSpPr>
              <p:nvPr/>
            </p:nvSpPr>
            <p:spPr bwMode="auto">
              <a:xfrm>
                <a:off x="5328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25656" name="Text Box 56"/>
              <p:cNvSpPr txBox="1">
                <a:spLocks noChangeArrowheads="1"/>
              </p:cNvSpPr>
              <p:nvPr/>
            </p:nvSpPr>
            <p:spPr bwMode="auto">
              <a:xfrm>
                <a:off x="5471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25657" name="Text Box 57"/>
              <p:cNvSpPr txBox="1">
                <a:spLocks noChangeArrowheads="1"/>
              </p:cNvSpPr>
              <p:nvPr/>
            </p:nvSpPr>
            <p:spPr bwMode="auto">
              <a:xfrm>
                <a:off x="5608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</p:grpSp>
        <p:sp>
          <p:nvSpPr>
            <p:cNvPr id="25658" name="Rectangle 58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9" name="Rectangle 59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660" name="Rectangle 60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524000" y="6553200"/>
            <a:ext cx="6096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1400">
                <a:solidFill>
                  <a:schemeClr val="tx1"/>
                </a:solidFill>
              </a:rPr>
              <a:t>CCNA1 v3 Module 1</a:t>
            </a:r>
          </a:p>
        </p:txBody>
      </p:sp>
      <p:sp>
        <p:nvSpPr>
          <p:cNvPr id="25604" name="Text Box 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62000" y="5105400"/>
            <a:ext cx="7543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93700" indent="-393700" algn="l"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</a:rPr>
              <a:t>A: </a:t>
            </a:r>
            <a:r>
              <a:rPr lang="en-US" sz="2400" dirty="0" smtClean="0">
                <a:solidFill>
                  <a:schemeClr val="tx1"/>
                </a:solidFill>
              </a:rPr>
              <a:t>What are amylase and carbohydrates and pepsin and proteins?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5606" name="Text Box 6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2590800"/>
            <a:ext cx="7620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dirty="0" smtClean="0">
                <a:solidFill>
                  <a:schemeClr val="bg1"/>
                </a:solidFill>
              </a:rPr>
              <a:t>These are the names of two enzymes and the nutrients they digest.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25662" name="Text Box 6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609600"/>
            <a:ext cx="76200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Arial" charset="0"/>
              </a:rPr>
              <a:t>Digestive System</a:t>
            </a:r>
            <a:endParaRPr lang="en-US" sz="4800" b="1" dirty="0">
              <a:solidFill>
                <a:schemeClr val="bg1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chemeClr val="bg1"/>
                </a:solidFill>
                <a:latin typeface="Arial" charset="0"/>
              </a:rPr>
              <a:t> 500</a:t>
            </a:r>
          </a:p>
        </p:txBody>
      </p:sp>
      <p:sp>
        <p:nvSpPr>
          <p:cNvPr id="25663" name="Rectangle 6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64" name="Rectangle 6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CCNA1 v3 Module 1</a:t>
            </a:r>
          </a:p>
        </p:txBody>
      </p:sp>
      <p:sp>
        <p:nvSpPr>
          <p:cNvPr id="26635" name="Rectangle 1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6636" name="Group 12"/>
          <p:cNvGrpSpPr>
            <a:grpSpLocks/>
          </p:cNvGrpSpPr>
          <p:nvPr/>
        </p:nvGrpSpPr>
        <p:grpSpPr bwMode="auto">
          <a:xfrm>
            <a:off x="762000" y="4267200"/>
            <a:ext cx="2438400" cy="819150"/>
            <a:chOff x="4848" y="3878"/>
            <a:chExt cx="912" cy="442"/>
          </a:xfrm>
        </p:grpSpPr>
        <p:sp>
          <p:nvSpPr>
            <p:cNvPr id="26637" name="AutoShape 13">
              <a:hlinkClick r:id="" action="ppaction://noaction" highlightClick="1"/>
              <a:hlinkHover r:id="" action="ppaction://macro?name=Click"/>
            </p:cNvPr>
            <p:cNvSpPr>
              <a:spLocks noChangeArrowheads="1"/>
            </p:cNvSpPr>
            <p:nvPr/>
          </p:nvSpPr>
          <p:spPr bwMode="auto">
            <a:xfrm>
              <a:off x="4848" y="3888"/>
              <a:ext cx="912" cy="432"/>
            </a:xfrm>
            <a:prstGeom prst="actionButtonBlank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66667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8" name="Text Box 14">
              <a:hlinkHover r:id="" action="ppaction://macro?name=Click"/>
            </p:cNvPr>
            <p:cNvSpPr txBox="1">
              <a:spLocks noChangeArrowheads="1"/>
            </p:cNvSpPr>
            <p:nvPr/>
          </p:nvSpPr>
          <p:spPr bwMode="auto">
            <a:xfrm>
              <a:off x="4896" y="3878"/>
              <a:ext cx="864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4000" b="1">
                  <a:solidFill>
                    <a:srgbClr val="FFFF00"/>
                  </a:solidFill>
                </a:rPr>
                <a:t>Answer</a:t>
              </a:r>
            </a:p>
          </p:txBody>
        </p:sp>
      </p:grpSp>
      <p:grpSp>
        <p:nvGrpSpPr>
          <p:cNvPr id="26639" name="Group 15"/>
          <p:cNvGrpSpPr>
            <a:grpSpLocks/>
          </p:cNvGrpSpPr>
          <p:nvPr/>
        </p:nvGrpSpPr>
        <p:grpSpPr bwMode="auto">
          <a:xfrm>
            <a:off x="7696200" y="5867400"/>
            <a:ext cx="1447800" cy="990600"/>
            <a:chOff x="4848" y="3696"/>
            <a:chExt cx="912" cy="624"/>
          </a:xfrm>
        </p:grpSpPr>
        <p:sp>
          <p:nvSpPr>
            <p:cNvPr id="26640" name="AutoShape 16">
              <a:hlinkClick r:id="rId4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actionButtonBlank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6641" name="Group 17"/>
            <p:cNvGrpSpPr>
              <a:grpSpLocks/>
            </p:cNvGrpSpPr>
            <p:nvPr/>
          </p:nvGrpSpPr>
          <p:grpSpPr bwMode="auto">
            <a:xfrm>
              <a:off x="4896" y="3744"/>
              <a:ext cx="816" cy="528"/>
              <a:chOff x="4896" y="3744"/>
              <a:chExt cx="816" cy="528"/>
            </a:xfrm>
          </p:grpSpPr>
          <p:sp>
            <p:nvSpPr>
              <p:cNvPr id="26642" name="Line 18"/>
              <p:cNvSpPr>
                <a:spLocks noChangeShapeType="1"/>
              </p:cNvSpPr>
              <p:nvPr/>
            </p:nvSpPr>
            <p:spPr bwMode="auto">
              <a:xfrm>
                <a:off x="5010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43" name="Line 19"/>
              <p:cNvSpPr>
                <a:spLocks noChangeShapeType="1"/>
              </p:cNvSpPr>
              <p:nvPr/>
            </p:nvSpPr>
            <p:spPr bwMode="auto">
              <a:xfrm>
                <a:off x="5154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44" name="Line 20"/>
              <p:cNvSpPr>
                <a:spLocks noChangeShapeType="1"/>
              </p:cNvSpPr>
              <p:nvPr/>
            </p:nvSpPr>
            <p:spPr bwMode="auto">
              <a:xfrm>
                <a:off x="5298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45" name="Line 21"/>
              <p:cNvSpPr>
                <a:spLocks noChangeShapeType="1"/>
              </p:cNvSpPr>
              <p:nvPr/>
            </p:nvSpPr>
            <p:spPr bwMode="auto">
              <a:xfrm>
                <a:off x="5442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46" name="Line 22"/>
              <p:cNvSpPr>
                <a:spLocks noChangeShapeType="1"/>
              </p:cNvSpPr>
              <p:nvPr/>
            </p:nvSpPr>
            <p:spPr bwMode="auto">
              <a:xfrm>
                <a:off x="5586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47" name="Line 23"/>
              <p:cNvSpPr>
                <a:spLocks noChangeShapeType="1"/>
              </p:cNvSpPr>
              <p:nvPr/>
            </p:nvSpPr>
            <p:spPr bwMode="auto">
              <a:xfrm>
                <a:off x="4896" y="3840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48" name="Line 24"/>
              <p:cNvSpPr>
                <a:spLocks noChangeShapeType="1"/>
              </p:cNvSpPr>
              <p:nvPr/>
            </p:nvSpPr>
            <p:spPr bwMode="auto">
              <a:xfrm>
                <a:off x="4896" y="3954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49" name="Line 25"/>
              <p:cNvSpPr>
                <a:spLocks noChangeShapeType="1"/>
              </p:cNvSpPr>
              <p:nvPr/>
            </p:nvSpPr>
            <p:spPr bwMode="auto">
              <a:xfrm>
                <a:off x="4896" y="4068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50" name="Line 26"/>
              <p:cNvSpPr>
                <a:spLocks noChangeShapeType="1"/>
              </p:cNvSpPr>
              <p:nvPr/>
            </p:nvSpPr>
            <p:spPr bwMode="auto">
              <a:xfrm>
                <a:off x="4896" y="4182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51" name="Text Box 27"/>
              <p:cNvSpPr txBox="1">
                <a:spLocks noChangeArrowheads="1"/>
              </p:cNvSpPr>
              <p:nvPr/>
            </p:nvSpPr>
            <p:spPr bwMode="auto">
              <a:xfrm>
                <a:off x="4912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26652" name="Text Box 28"/>
              <p:cNvSpPr txBox="1">
                <a:spLocks noChangeArrowheads="1"/>
              </p:cNvSpPr>
              <p:nvPr/>
            </p:nvSpPr>
            <p:spPr bwMode="auto">
              <a:xfrm>
                <a:off x="5046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26653" name="Text Box 29"/>
              <p:cNvSpPr txBox="1">
                <a:spLocks noChangeArrowheads="1"/>
              </p:cNvSpPr>
              <p:nvPr/>
            </p:nvSpPr>
            <p:spPr bwMode="auto">
              <a:xfrm>
                <a:off x="5187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26654" name="Text Box 30"/>
              <p:cNvSpPr txBox="1">
                <a:spLocks noChangeArrowheads="1"/>
              </p:cNvSpPr>
              <p:nvPr/>
            </p:nvSpPr>
            <p:spPr bwMode="auto">
              <a:xfrm>
                <a:off x="5330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26655" name="Text Box 31"/>
              <p:cNvSpPr txBox="1">
                <a:spLocks noChangeArrowheads="1"/>
              </p:cNvSpPr>
              <p:nvPr/>
            </p:nvSpPr>
            <p:spPr bwMode="auto">
              <a:xfrm>
                <a:off x="5473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26656" name="Text Box 32"/>
              <p:cNvSpPr txBox="1">
                <a:spLocks noChangeArrowheads="1"/>
              </p:cNvSpPr>
              <p:nvPr/>
            </p:nvSpPr>
            <p:spPr bwMode="auto">
              <a:xfrm>
                <a:off x="5610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26657" name="Text Box 33"/>
              <p:cNvSpPr txBox="1">
                <a:spLocks noChangeArrowheads="1"/>
              </p:cNvSpPr>
              <p:nvPr/>
            </p:nvSpPr>
            <p:spPr bwMode="auto">
              <a:xfrm>
                <a:off x="4910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26658" name="Text Box 34"/>
              <p:cNvSpPr txBox="1">
                <a:spLocks noChangeArrowheads="1"/>
              </p:cNvSpPr>
              <p:nvPr/>
            </p:nvSpPr>
            <p:spPr bwMode="auto">
              <a:xfrm>
                <a:off x="5044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26659" name="Text Box 35"/>
              <p:cNvSpPr txBox="1">
                <a:spLocks noChangeArrowheads="1"/>
              </p:cNvSpPr>
              <p:nvPr/>
            </p:nvSpPr>
            <p:spPr bwMode="auto">
              <a:xfrm>
                <a:off x="5185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26660" name="Text Box 36"/>
              <p:cNvSpPr txBox="1">
                <a:spLocks noChangeArrowheads="1"/>
              </p:cNvSpPr>
              <p:nvPr/>
            </p:nvSpPr>
            <p:spPr bwMode="auto">
              <a:xfrm>
                <a:off x="5328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26661" name="Text Box 37"/>
              <p:cNvSpPr txBox="1">
                <a:spLocks noChangeArrowheads="1"/>
              </p:cNvSpPr>
              <p:nvPr/>
            </p:nvSpPr>
            <p:spPr bwMode="auto">
              <a:xfrm>
                <a:off x="5471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26662" name="Text Box 38"/>
              <p:cNvSpPr txBox="1">
                <a:spLocks noChangeArrowheads="1"/>
              </p:cNvSpPr>
              <p:nvPr/>
            </p:nvSpPr>
            <p:spPr bwMode="auto">
              <a:xfrm>
                <a:off x="5608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26663" name="Text Box 39"/>
              <p:cNvSpPr txBox="1">
                <a:spLocks noChangeArrowheads="1"/>
              </p:cNvSpPr>
              <p:nvPr/>
            </p:nvSpPr>
            <p:spPr bwMode="auto">
              <a:xfrm>
                <a:off x="4910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26664" name="Text Box 40"/>
              <p:cNvSpPr txBox="1">
                <a:spLocks noChangeArrowheads="1"/>
              </p:cNvSpPr>
              <p:nvPr/>
            </p:nvSpPr>
            <p:spPr bwMode="auto">
              <a:xfrm>
                <a:off x="5044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26665" name="Text Box 41"/>
              <p:cNvSpPr txBox="1">
                <a:spLocks noChangeArrowheads="1"/>
              </p:cNvSpPr>
              <p:nvPr/>
            </p:nvSpPr>
            <p:spPr bwMode="auto">
              <a:xfrm>
                <a:off x="5185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26666" name="Text Box 42"/>
              <p:cNvSpPr txBox="1">
                <a:spLocks noChangeArrowheads="1"/>
              </p:cNvSpPr>
              <p:nvPr/>
            </p:nvSpPr>
            <p:spPr bwMode="auto">
              <a:xfrm>
                <a:off x="5328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26667" name="Text Box 43"/>
              <p:cNvSpPr txBox="1">
                <a:spLocks noChangeArrowheads="1"/>
              </p:cNvSpPr>
              <p:nvPr/>
            </p:nvSpPr>
            <p:spPr bwMode="auto">
              <a:xfrm>
                <a:off x="5471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26668" name="Text Box 44"/>
              <p:cNvSpPr txBox="1">
                <a:spLocks noChangeArrowheads="1"/>
              </p:cNvSpPr>
              <p:nvPr/>
            </p:nvSpPr>
            <p:spPr bwMode="auto">
              <a:xfrm>
                <a:off x="5608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26669" name="Text Box 45"/>
              <p:cNvSpPr txBox="1">
                <a:spLocks noChangeArrowheads="1"/>
              </p:cNvSpPr>
              <p:nvPr/>
            </p:nvSpPr>
            <p:spPr bwMode="auto">
              <a:xfrm>
                <a:off x="4910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26670" name="Text Box 46"/>
              <p:cNvSpPr txBox="1">
                <a:spLocks noChangeArrowheads="1"/>
              </p:cNvSpPr>
              <p:nvPr/>
            </p:nvSpPr>
            <p:spPr bwMode="auto">
              <a:xfrm>
                <a:off x="5044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26671" name="Text Box 47"/>
              <p:cNvSpPr txBox="1">
                <a:spLocks noChangeArrowheads="1"/>
              </p:cNvSpPr>
              <p:nvPr/>
            </p:nvSpPr>
            <p:spPr bwMode="auto">
              <a:xfrm>
                <a:off x="5185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26672" name="Text Box 48"/>
              <p:cNvSpPr txBox="1">
                <a:spLocks noChangeArrowheads="1"/>
              </p:cNvSpPr>
              <p:nvPr/>
            </p:nvSpPr>
            <p:spPr bwMode="auto">
              <a:xfrm>
                <a:off x="5328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26673" name="Text Box 49"/>
              <p:cNvSpPr txBox="1">
                <a:spLocks noChangeArrowheads="1"/>
              </p:cNvSpPr>
              <p:nvPr/>
            </p:nvSpPr>
            <p:spPr bwMode="auto">
              <a:xfrm>
                <a:off x="5471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26674" name="Text Box 50"/>
              <p:cNvSpPr txBox="1">
                <a:spLocks noChangeArrowheads="1"/>
              </p:cNvSpPr>
              <p:nvPr/>
            </p:nvSpPr>
            <p:spPr bwMode="auto">
              <a:xfrm>
                <a:off x="5608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26675" name="Text Box 51"/>
              <p:cNvSpPr txBox="1">
                <a:spLocks noChangeArrowheads="1"/>
              </p:cNvSpPr>
              <p:nvPr/>
            </p:nvSpPr>
            <p:spPr bwMode="auto">
              <a:xfrm>
                <a:off x="4910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26676" name="Text Box 52"/>
              <p:cNvSpPr txBox="1">
                <a:spLocks noChangeArrowheads="1"/>
              </p:cNvSpPr>
              <p:nvPr/>
            </p:nvSpPr>
            <p:spPr bwMode="auto">
              <a:xfrm>
                <a:off x="5044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26677" name="Text Box 53"/>
              <p:cNvSpPr txBox="1">
                <a:spLocks noChangeArrowheads="1"/>
              </p:cNvSpPr>
              <p:nvPr/>
            </p:nvSpPr>
            <p:spPr bwMode="auto">
              <a:xfrm>
                <a:off x="5185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26678" name="Text Box 54"/>
              <p:cNvSpPr txBox="1">
                <a:spLocks noChangeArrowheads="1"/>
              </p:cNvSpPr>
              <p:nvPr/>
            </p:nvSpPr>
            <p:spPr bwMode="auto">
              <a:xfrm>
                <a:off x="5328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26679" name="Text Box 55"/>
              <p:cNvSpPr txBox="1">
                <a:spLocks noChangeArrowheads="1"/>
              </p:cNvSpPr>
              <p:nvPr/>
            </p:nvSpPr>
            <p:spPr bwMode="auto">
              <a:xfrm>
                <a:off x="5471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26680" name="Text Box 56"/>
              <p:cNvSpPr txBox="1">
                <a:spLocks noChangeArrowheads="1"/>
              </p:cNvSpPr>
              <p:nvPr/>
            </p:nvSpPr>
            <p:spPr bwMode="auto">
              <a:xfrm>
                <a:off x="5608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</p:grpSp>
        <p:sp>
          <p:nvSpPr>
            <p:cNvPr id="26681" name="Rectangle 57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82" name="Rectangle 58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683" name="Rectangle 5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524000" y="6553200"/>
            <a:ext cx="6096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1400">
                <a:solidFill>
                  <a:schemeClr val="tx1"/>
                </a:solidFill>
              </a:rPr>
              <a:t>CCNA1 v3 Module 1</a:t>
            </a:r>
          </a:p>
        </p:txBody>
      </p:sp>
      <p:sp>
        <p:nvSpPr>
          <p:cNvPr id="26628" name="Text Box 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62000" y="5105400"/>
            <a:ext cx="754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93700" indent="-393700" algn="l"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</a:rPr>
              <a:t>A: What </a:t>
            </a:r>
            <a:r>
              <a:rPr lang="en-US" sz="2400" dirty="0" smtClean="0">
                <a:solidFill>
                  <a:schemeClr val="tx1"/>
                </a:solidFill>
              </a:rPr>
              <a:t>is peristalsis?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6629" name="Text Box 5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85800" y="2438400"/>
            <a:ext cx="7620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 dirty="0" smtClean="0">
                <a:solidFill>
                  <a:schemeClr val="bg1"/>
                </a:solidFill>
              </a:rPr>
              <a:t>This term refers to the muscular movements that push food through the digestive system.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26685" name="Text Box 61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609600"/>
            <a:ext cx="76200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>
                <a:solidFill>
                  <a:schemeClr val="bg1"/>
                </a:solidFill>
                <a:latin typeface="Arial" charset="0"/>
              </a:rPr>
              <a:t>Wildcard</a:t>
            </a:r>
          </a:p>
          <a:p>
            <a:pPr>
              <a:spcBef>
                <a:spcPct val="50000"/>
              </a:spcBef>
            </a:pPr>
            <a:r>
              <a:rPr lang="en-US" sz="4800" b="1">
                <a:solidFill>
                  <a:schemeClr val="bg1"/>
                </a:solidFill>
                <a:latin typeface="Arial" charset="0"/>
              </a:rPr>
              <a:t>100</a:t>
            </a:r>
            <a:endParaRPr lang="en-US" sz="3600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6686" name="Rectangle 6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87" name="Rectangle 6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CCNA1 v3 Module 1</a:t>
            </a:r>
          </a:p>
        </p:txBody>
      </p:sp>
      <p:sp>
        <p:nvSpPr>
          <p:cNvPr id="27660" name="Rectangle 1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7661" name="Group 13"/>
          <p:cNvGrpSpPr>
            <a:grpSpLocks/>
          </p:cNvGrpSpPr>
          <p:nvPr/>
        </p:nvGrpSpPr>
        <p:grpSpPr bwMode="auto">
          <a:xfrm>
            <a:off x="762000" y="4267200"/>
            <a:ext cx="2438400" cy="819150"/>
            <a:chOff x="4848" y="3878"/>
            <a:chExt cx="912" cy="442"/>
          </a:xfrm>
        </p:grpSpPr>
        <p:sp>
          <p:nvSpPr>
            <p:cNvPr id="27662" name="AutoShape 14">
              <a:hlinkClick r:id="" action="ppaction://noaction" highlightClick="1"/>
              <a:hlinkHover r:id="" action="ppaction://macro?name=Click"/>
            </p:cNvPr>
            <p:cNvSpPr>
              <a:spLocks noChangeArrowheads="1"/>
            </p:cNvSpPr>
            <p:nvPr/>
          </p:nvSpPr>
          <p:spPr bwMode="auto">
            <a:xfrm>
              <a:off x="4848" y="3888"/>
              <a:ext cx="912" cy="432"/>
            </a:xfrm>
            <a:prstGeom prst="actionButtonBlank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66667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3" name="Text Box 15">
              <a:hlinkHover r:id="" action="ppaction://macro?name=Click"/>
            </p:cNvPr>
            <p:cNvSpPr txBox="1">
              <a:spLocks noChangeArrowheads="1"/>
            </p:cNvSpPr>
            <p:nvPr/>
          </p:nvSpPr>
          <p:spPr bwMode="auto">
            <a:xfrm>
              <a:off x="4896" y="3878"/>
              <a:ext cx="864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4000" b="1">
                  <a:solidFill>
                    <a:srgbClr val="FFFF00"/>
                  </a:solidFill>
                </a:rPr>
                <a:t>Answer</a:t>
              </a:r>
            </a:p>
          </p:txBody>
        </p:sp>
      </p:grpSp>
      <p:grpSp>
        <p:nvGrpSpPr>
          <p:cNvPr id="27664" name="Group 16"/>
          <p:cNvGrpSpPr>
            <a:grpSpLocks/>
          </p:cNvGrpSpPr>
          <p:nvPr/>
        </p:nvGrpSpPr>
        <p:grpSpPr bwMode="auto">
          <a:xfrm>
            <a:off x="7696200" y="5867400"/>
            <a:ext cx="1447800" cy="990600"/>
            <a:chOff x="4848" y="3696"/>
            <a:chExt cx="912" cy="624"/>
          </a:xfrm>
        </p:grpSpPr>
        <p:sp>
          <p:nvSpPr>
            <p:cNvPr id="27665" name="AutoShape 17">
              <a:hlinkClick r:id="rId4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actionButtonBlank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7666" name="Group 18"/>
            <p:cNvGrpSpPr>
              <a:grpSpLocks/>
            </p:cNvGrpSpPr>
            <p:nvPr/>
          </p:nvGrpSpPr>
          <p:grpSpPr bwMode="auto">
            <a:xfrm>
              <a:off x="4896" y="3744"/>
              <a:ext cx="816" cy="528"/>
              <a:chOff x="4896" y="3744"/>
              <a:chExt cx="816" cy="528"/>
            </a:xfrm>
          </p:grpSpPr>
          <p:sp>
            <p:nvSpPr>
              <p:cNvPr id="27667" name="Line 19"/>
              <p:cNvSpPr>
                <a:spLocks noChangeShapeType="1"/>
              </p:cNvSpPr>
              <p:nvPr/>
            </p:nvSpPr>
            <p:spPr bwMode="auto">
              <a:xfrm>
                <a:off x="5010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68" name="Line 20"/>
              <p:cNvSpPr>
                <a:spLocks noChangeShapeType="1"/>
              </p:cNvSpPr>
              <p:nvPr/>
            </p:nvSpPr>
            <p:spPr bwMode="auto">
              <a:xfrm>
                <a:off x="5154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69" name="Line 21"/>
              <p:cNvSpPr>
                <a:spLocks noChangeShapeType="1"/>
              </p:cNvSpPr>
              <p:nvPr/>
            </p:nvSpPr>
            <p:spPr bwMode="auto">
              <a:xfrm>
                <a:off x="5298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70" name="Line 22"/>
              <p:cNvSpPr>
                <a:spLocks noChangeShapeType="1"/>
              </p:cNvSpPr>
              <p:nvPr/>
            </p:nvSpPr>
            <p:spPr bwMode="auto">
              <a:xfrm>
                <a:off x="5442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71" name="Line 23"/>
              <p:cNvSpPr>
                <a:spLocks noChangeShapeType="1"/>
              </p:cNvSpPr>
              <p:nvPr/>
            </p:nvSpPr>
            <p:spPr bwMode="auto">
              <a:xfrm>
                <a:off x="5586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72" name="Line 24"/>
              <p:cNvSpPr>
                <a:spLocks noChangeShapeType="1"/>
              </p:cNvSpPr>
              <p:nvPr/>
            </p:nvSpPr>
            <p:spPr bwMode="auto">
              <a:xfrm>
                <a:off x="4896" y="3840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73" name="Line 25"/>
              <p:cNvSpPr>
                <a:spLocks noChangeShapeType="1"/>
              </p:cNvSpPr>
              <p:nvPr/>
            </p:nvSpPr>
            <p:spPr bwMode="auto">
              <a:xfrm>
                <a:off x="4896" y="3954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74" name="Line 26"/>
              <p:cNvSpPr>
                <a:spLocks noChangeShapeType="1"/>
              </p:cNvSpPr>
              <p:nvPr/>
            </p:nvSpPr>
            <p:spPr bwMode="auto">
              <a:xfrm>
                <a:off x="4896" y="4068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75" name="Line 27"/>
              <p:cNvSpPr>
                <a:spLocks noChangeShapeType="1"/>
              </p:cNvSpPr>
              <p:nvPr/>
            </p:nvSpPr>
            <p:spPr bwMode="auto">
              <a:xfrm>
                <a:off x="4896" y="4182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76" name="Text Box 28"/>
              <p:cNvSpPr txBox="1">
                <a:spLocks noChangeArrowheads="1"/>
              </p:cNvSpPr>
              <p:nvPr/>
            </p:nvSpPr>
            <p:spPr bwMode="auto">
              <a:xfrm>
                <a:off x="4912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27677" name="Text Box 29"/>
              <p:cNvSpPr txBox="1">
                <a:spLocks noChangeArrowheads="1"/>
              </p:cNvSpPr>
              <p:nvPr/>
            </p:nvSpPr>
            <p:spPr bwMode="auto">
              <a:xfrm>
                <a:off x="5046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27678" name="Text Box 30"/>
              <p:cNvSpPr txBox="1">
                <a:spLocks noChangeArrowheads="1"/>
              </p:cNvSpPr>
              <p:nvPr/>
            </p:nvSpPr>
            <p:spPr bwMode="auto">
              <a:xfrm>
                <a:off x="5187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27679" name="Text Box 31"/>
              <p:cNvSpPr txBox="1">
                <a:spLocks noChangeArrowheads="1"/>
              </p:cNvSpPr>
              <p:nvPr/>
            </p:nvSpPr>
            <p:spPr bwMode="auto">
              <a:xfrm>
                <a:off x="5330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27680" name="Text Box 32"/>
              <p:cNvSpPr txBox="1">
                <a:spLocks noChangeArrowheads="1"/>
              </p:cNvSpPr>
              <p:nvPr/>
            </p:nvSpPr>
            <p:spPr bwMode="auto">
              <a:xfrm>
                <a:off x="5473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27681" name="Text Box 33"/>
              <p:cNvSpPr txBox="1">
                <a:spLocks noChangeArrowheads="1"/>
              </p:cNvSpPr>
              <p:nvPr/>
            </p:nvSpPr>
            <p:spPr bwMode="auto">
              <a:xfrm>
                <a:off x="5610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27682" name="Text Box 34"/>
              <p:cNvSpPr txBox="1">
                <a:spLocks noChangeArrowheads="1"/>
              </p:cNvSpPr>
              <p:nvPr/>
            </p:nvSpPr>
            <p:spPr bwMode="auto">
              <a:xfrm>
                <a:off x="4910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27683" name="Text Box 35"/>
              <p:cNvSpPr txBox="1">
                <a:spLocks noChangeArrowheads="1"/>
              </p:cNvSpPr>
              <p:nvPr/>
            </p:nvSpPr>
            <p:spPr bwMode="auto">
              <a:xfrm>
                <a:off x="5044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27684" name="Text Box 36"/>
              <p:cNvSpPr txBox="1">
                <a:spLocks noChangeArrowheads="1"/>
              </p:cNvSpPr>
              <p:nvPr/>
            </p:nvSpPr>
            <p:spPr bwMode="auto">
              <a:xfrm>
                <a:off x="5185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27685" name="Text Box 37"/>
              <p:cNvSpPr txBox="1">
                <a:spLocks noChangeArrowheads="1"/>
              </p:cNvSpPr>
              <p:nvPr/>
            </p:nvSpPr>
            <p:spPr bwMode="auto">
              <a:xfrm>
                <a:off x="5328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27686" name="Text Box 38"/>
              <p:cNvSpPr txBox="1">
                <a:spLocks noChangeArrowheads="1"/>
              </p:cNvSpPr>
              <p:nvPr/>
            </p:nvSpPr>
            <p:spPr bwMode="auto">
              <a:xfrm>
                <a:off x="5471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27687" name="Text Box 39"/>
              <p:cNvSpPr txBox="1">
                <a:spLocks noChangeArrowheads="1"/>
              </p:cNvSpPr>
              <p:nvPr/>
            </p:nvSpPr>
            <p:spPr bwMode="auto">
              <a:xfrm>
                <a:off x="5608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27688" name="Text Box 40"/>
              <p:cNvSpPr txBox="1">
                <a:spLocks noChangeArrowheads="1"/>
              </p:cNvSpPr>
              <p:nvPr/>
            </p:nvSpPr>
            <p:spPr bwMode="auto">
              <a:xfrm>
                <a:off x="4910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27689" name="Text Box 41"/>
              <p:cNvSpPr txBox="1">
                <a:spLocks noChangeArrowheads="1"/>
              </p:cNvSpPr>
              <p:nvPr/>
            </p:nvSpPr>
            <p:spPr bwMode="auto">
              <a:xfrm>
                <a:off x="5044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27690" name="Text Box 42"/>
              <p:cNvSpPr txBox="1">
                <a:spLocks noChangeArrowheads="1"/>
              </p:cNvSpPr>
              <p:nvPr/>
            </p:nvSpPr>
            <p:spPr bwMode="auto">
              <a:xfrm>
                <a:off x="5185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27691" name="Text Box 43"/>
              <p:cNvSpPr txBox="1">
                <a:spLocks noChangeArrowheads="1"/>
              </p:cNvSpPr>
              <p:nvPr/>
            </p:nvSpPr>
            <p:spPr bwMode="auto">
              <a:xfrm>
                <a:off x="5328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27692" name="Text Box 44"/>
              <p:cNvSpPr txBox="1">
                <a:spLocks noChangeArrowheads="1"/>
              </p:cNvSpPr>
              <p:nvPr/>
            </p:nvSpPr>
            <p:spPr bwMode="auto">
              <a:xfrm>
                <a:off x="5471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27693" name="Text Box 45"/>
              <p:cNvSpPr txBox="1">
                <a:spLocks noChangeArrowheads="1"/>
              </p:cNvSpPr>
              <p:nvPr/>
            </p:nvSpPr>
            <p:spPr bwMode="auto">
              <a:xfrm>
                <a:off x="5608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27694" name="Text Box 46"/>
              <p:cNvSpPr txBox="1">
                <a:spLocks noChangeArrowheads="1"/>
              </p:cNvSpPr>
              <p:nvPr/>
            </p:nvSpPr>
            <p:spPr bwMode="auto">
              <a:xfrm>
                <a:off x="4910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27695" name="Text Box 47"/>
              <p:cNvSpPr txBox="1">
                <a:spLocks noChangeArrowheads="1"/>
              </p:cNvSpPr>
              <p:nvPr/>
            </p:nvSpPr>
            <p:spPr bwMode="auto">
              <a:xfrm>
                <a:off x="5044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27696" name="Text Box 48"/>
              <p:cNvSpPr txBox="1">
                <a:spLocks noChangeArrowheads="1"/>
              </p:cNvSpPr>
              <p:nvPr/>
            </p:nvSpPr>
            <p:spPr bwMode="auto">
              <a:xfrm>
                <a:off x="5185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27697" name="Text Box 49"/>
              <p:cNvSpPr txBox="1">
                <a:spLocks noChangeArrowheads="1"/>
              </p:cNvSpPr>
              <p:nvPr/>
            </p:nvSpPr>
            <p:spPr bwMode="auto">
              <a:xfrm>
                <a:off x="5328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27698" name="Text Box 50"/>
              <p:cNvSpPr txBox="1">
                <a:spLocks noChangeArrowheads="1"/>
              </p:cNvSpPr>
              <p:nvPr/>
            </p:nvSpPr>
            <p:spPr bwMode="auto">
              <a:xfrm>
                <a:off x="5471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27699" name="Text Box 51"/>
              <p:cNvSpPr txBox="1">
                <a:spLocks noChangeArrowheads="1"/>
              </p:cNvSpPr>
              <p:nvPr/>
            </p:nvSpPr>
            <p:spPr bwMode="auto">
              <a:xfrm>
                <a:off x="5608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27700" name="Text Box 52"/>
              <p:cNvSpPr txBox="1">
                <a:spLocks noChangeArrowheads="1"/>
              </p:cNvSpPr>
              <p:nvPr/>
            </p:nvSpPr>
            <p:spPr bwMode="auto">
              <a:xfrm>
                <a:off x="4910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27701" name="Text Box 53"/>
              <p:cNvSpPr txBox="1">
                <a:spLocks noChangeArrowheads="1"/>
              </p:cNvSpPr>
              <p:nvPr/>
            </p:nvSpPr>
            <p:spPr bwMode="auto">
              <a:xfrm>
                <a:off x="5044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27702" name="Text Box 54"/>
              <p:cNvSpPr txBox="1">
                <a:spLocks noChangeArrowheads="1"/>
              </p:cNvSpPr>
              <p:nvPr/>
            </p:nvSpPr>
            <p:spPr bwMode="auto">
              <a:xfrm>
                <a:off x="5185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27703" name="Text Box 55"/>
              <p:cNvSpPr txBox="1">
                <a:spLocks noChangeArrowheads="1"/>
              </p:cNvSpPr>
              <p:nvPr/>
            </p:nvSpPr>
            <p:spPr bwMode="auto">
              <a:xfrm>
                <a:off x="5328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27704" name="Text Box 56"/>
              <p:cNvSpPr txBox="1">
                <a:spLocks noChangeArrowheads="1"/>
              </p:cNvSpPr>
              <p:nvPr/>
            </p:nvSpPr>
            <p:spPr bwMode="auto">
              <a:xfrm>
                <a:off x="5471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27705" name="Text Box 57"/>
              <p:cNvSpPr txBox="1">
                <a:spLocks noChangeArrowheads="1"/>
              </p:cNvSpPr>
              <p:nvPr/>
            </p:nvSpPr>
            <p:spPr bwMode="auto">
              <a:xfrm>
                <a:off x="5608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</p:grpSp>
        <p:sp>
          <p:nvSpPr>
            <p:cNvPr id="27706" name="Rectangle 58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07" name="Rectangle 59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708" name="Rectangle 60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524000" y="6553200"/>
            <a:ext cx="6096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1400">
                <a:solidFill>
                  <a:schemeClr val="tx1"/>
                </a:solidFill>
              </a:rPr>
              <a:t>CCNA1 v3 Module 1</a:t>
            </a:r>
          </a:p>
        </p:txBody>
      </p:sp>
      <p:sp>
        <p:nvSpPr>
          <p:cNvPr id="27652" name="Text Box 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62000" y="5105400"/>
            <a:ext cx="754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93700" indent="-393700" algn="l"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</a:rPr>
              <a:t>A: What are </a:t>
            </a:r>
            <a:r>
              <a:rPr lang="en-US" sz="2400" dirty="0" err="1" smtClean="0">
                <a:solidFill>
                  <a:schemeClr val="tx1"/>
                </a:solidFill>
              </a:rPr>
              <a:t>villi</a:t>
            </a:r>
            <a:r>
              <a:rPr lang="en-US" sz="2400" dirty="0" smtClean="0">
                <a:solidFill>
                  <a:schemeClr val="tx1"/>
                </a:solidFill>
              </a:rPr>
              <a:t>?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7653" name="Text Box 5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62000" y="2590800"/>
            <a:ext cx="7620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dirty="0" smtClean="0">
                <a:solidFill>
                  <a:schemeClr val="bg1"/>
                </a:solidFill>
              </a:rPr>
              <a:t>These </a:t>
            </a:r>
            <a:r>
              <a:rPr lang="en-US" sz="3200" dirty="0" err="1" smtClean="0">
                <a:solidFill>
                  <a:schemeClr val="bg1"/>
                </a:solidFill>
              </a:rPr>
              <a:t>hairlike</a:t>
            </a:r>
            <a:r>
              <a:rPr lang="en-US" sz="3200" dirty="0" smtClean="0">
                <a:solidFill>
                  <a:schemeClr val="bg1"/>
                </a:solidFill>
              </a:rPr>
              <a:t> projections of mucus membrane increase the surface area of the small intestine.</a:t>
            </a:r>
            <a:r>
              <a:rPr lang="en-US" sz="3200" dirty="0">
                <a:solidFill>
                  <a:schemeClr val="bg1"/>
                </a:solidFill>
              </a:rPr>
              <a:t>	</a:t>
            </a:r>
          </a:p>
        </p:txBody>
      </p:sp>
      <p:sp>
        <p:nvSpPr>
          <p:cNvPr id="27710" name="Text Box 6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609600"/>
            <a:ext cx="76200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>
                <a:solidFill>
                  <a:schemeClr val="bg1"/>
                </a:solidFill>
                <a:latin typeface="Arial" charset="0"/>
              </a:rPr>
              <a:t>Wildcard</a:t>
            </a:r>
          </a:p>
          <a:p>
            <a:pPr>
              <a:spcBef>
                <a:spcPct val="50000"/>
              </a:spcBef>
            </a:pPr>
            <a:r>
              <a:rPr lang="en-US" sz="4800" b="1">
                <a:solidFill>
                  <a:schemeClr val="bg1"/>
                </a:solidFill>
                <a:latin typeface="Arial" charset="0"/>
              </a:rPr>
              <a:t> 200</a:t>
            </a:r>
          </a:p>
        </p:txBody>
      </p:sp>
      <p:sp>
        <p:nvSpPr>
          <p:cNvPr id="27711" name="Rectangle 6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712" name="Rectangle 6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CCNA1 v3 Module 1</a:t>
            </a:r>
          </a:p>
        </p:txBody>
      </p:sp>
      <p:sp>
        <p:nvSpPr>
          <p:cNvPr id="28683" name="Rectangle 1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8684" name="Group 12"/>
          <p:cNvGrpSpPr>
            <a:grpSpLocks/>
          </p:cNvGrpSpPr>
          <p:nvPr/>
        </p:nvGrpSpPr>
        <p:grpSpPr bwMode="auto">
          <a:xfrm>
            <a:off x="762000" y="4267200"/>
            <a:ext cx="2438400" cy="819150"/>
            <a:chOff x="4848" y="3878"/>
            <a:chExt cx="912" cy="442"/>
          </a:xfrm>
        </p:grpSpPr>
        <p:sp>
          <p:nvSpPr>
            <p:cNvPr id="28685" name="AutoShape 13">
              <a:hlinkClick r:id="" action="ppaction://noaction" highlightClick="1"/>
              <a:hlinkHover r:id="" action="ppaction://macro?name=Click"/>
            </p:cNvPr>
            <p:cNvSpPr>
              <a:spLocks noChangeArrowheads="1"/>
            </p:cNvSpPr>
            <p:nvPr/>
          </p:nvSpPr>
          <p:spPr bwMode="auto">
            <a:xfrm>
              <a:off x="4848" y="3888"/>
              <a:ext cx="912" cy="432"/>
            </a:xfrm>
            <a:prstGeom prst="actionButtonBlank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66667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6" name="Text Box 14">
              <a:hlinkHover r:id="" action="ppaction://macro?name=Click"/>
            </p:cNvPr>
            <p:cNvSpPr txBox="1">
              <a:spLocks noChangeArrowheads="1"/>
            </p:cNvSpPr>
            <p:nvPr/>
          </p:nvSpPr>
          <p:spPr bwMode="auto">
            <a:xfrm>
              <a:off x="4896" y="3878"/>
              <a:ext cx="864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4000" b="1">
                  <a:solidFill>
                    <a:srgbClr val="FFFF00"/>
                  </a:solidFill>
                </a:rPr>
                <a:t>Answer</a:t>
              </a:r>
            </a:p>
          </p:txBody>
        </p:sp>
      </p:grpSp>
      <p:grpSp>
        <p:nvGrpSpPr>
          <p:cNvPr id="28687" name="Group 15"/>
          <p:cNvGrpSpPr>
            <a:grpSpLocks/>
          </p:cNvGrpSpPr>
          <p:nvPr/>
        </p:nvGrpSpPr>
        <p:grpSpPr bwMode="auto">
          <a:xfrm>
            <a:off x="7696200" y="5867400"/>
            <a:ext cx="1447800" cy="990600"/>
            <a:chOff x="4848" y="3696"/>
            <a:chExt cx="912" cy="624"/>
          </a:xfrm>
        </p:grpSpPr>
        <p:sp>
          <p:nvSpPr>
            <p:cNvPr id="28688" name="AutoShape 16">
              <a:hlinkClick r:id="rId4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actionButtonBlank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8689" name="Group 17"/>
            <p:cNvGrpSpPr>
              <a:grpSpLocks/>
            </p:cNvGrpSpPr>
            <p:nvPr/>
          </p:nvGrpSpPr>
          <p:grpSpPr bwMode="auto">
            <a:xfrm>
              <a:off x="4896" y="3744"/>
              <a:ext cx="816" cy="528"/>
              <a:chOff x="4896" y="3744"/>
              <a:chExt cx="816" cy="528"/>
            </a:xfrm>
          </p:grpSpPr>
          <p:sp>
            <p:nvSpPr>
              <p:cNvPr id="28690" name="Line 18"/>
              <p:cNvSpPr>
                <a:spLocks noChangeShapeType="1"/>
              </p:cNvSpPr>
              <p:nvPr/>
            </p:nvSpPr>
            <p:spPr bwMode="auto">
              <a:xfrm>
                <a:off x="5010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91" name="Line 19"/>
              <p:cNvSpPr>
                <a:spLocks noChangeShapeType="1"/>
              </p:cNvSpPr>
              <p:nvPr/>
            </p:nvSpPr>
            <p:spPr bwMode="auto">
              <a:xfrm>
                <a:off x="5154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92" name="Line 20"/>
              <p:cNvSpPr>
                <a:spLocks noChangeShapeType="1"/>
              </p:cNvSpPr>
              <p:nvPr/>
            </p:nvSpPr>
            <p:spPr bwMode="auto">
              <a:xfrm>
                <a:off x="5298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93" name="Line 21"/>
              <p:cNvSpPr>
                <a:spLocks noChangeShapeType="1"/>
              </p:cNvSpPr>
              <p:nvPr/>
            </p:nvSpPr>
            <p:spPr bwMode="auto">
              <a:xfrm>
                <a:off x="5442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94" name="Line 22"/>
              <p:cNvSpPr>
                <a:spLocks noChangeShapeType="1"/>
              </p:cNvSpPr>
              <p:nvPr/>
            </p:nvSpPr>
            <p:spPr bwMode="auto">
              <a:xfrm>
                <a:off x="5586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95" name="Line 23"/>
              <p:cNvSpPr>
                <a:spLocks noChangeShapeType="1"/>
              </p:cNvSpPr>
              <p:nvPr/>
            </p:nvSpPr>
            <p:spPr bwMode="auto">
              <a:xfrm>
                <a:off x="4896" y="3840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96" name="Line 24"/>
              <p:cNvSpPr>
                <a:spLocks noChangeShapeType="1"/>
              </p:cNvSpPr>
              <p:nvPr/>
            </p:nvSpPr>
            <p:spPr bwMode="auto">
              <a:xfrm>
                <a:off x="4896" y="3954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97" name="Line 25"/>
              <p:cNvSpPr>
                <a:spLocks noChangeShapeType="1"/>
              </p:cNvSpPr>
              <p:nvPr/>
            </p:nvSpPr>
            <p:spPr bwMode="auto">
              <a:xfrm>
                <a:off x="4896" y="4068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98" name="Line 26"/>
              <p:cNvSpPr>
                <a:spLocks noChangeShapeType="1"/>
              </p:cNvSpPr>
              <p:nvPr/>
            </p:nvSpPr>
            <p:spPr bwMode="auto">
              <a:xfrm>
                <a:off x="4896" y="4182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99" name="Text Box 27"/>
              <p:cNvSpPr txBox="1">
                <a:spLocks noChangeArrowheads="1"/>
              </p:cNvSpPr>
              <p:nvPr/>
            </p:nvSpPr>
            <p:spPr bwMode="auto">
              <a:xfrm>
                <a:off x="4912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28700" name="Text Box 28"/>
              <p:cNvSpPr txBox="1">
                <a:spLocks noChangeArrowheads="1"/>
              </p:cNvSpPr>
              <p:nvPr/>
            </p:nvSpPr>
            <p:spPr bwMode="auto">
              <a:xfrm>
                <a:off x="5046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28701" name="Text Box 29"/>
              <p:cNvSpPr txBox="1">
                <a:spLocks noChangeArrowheads="1"/>
              </p:cNvSpPr>
              <p:nvPr/>
            </p:nvSpPr>
            <p:spPr bwMode="auto">
              <a:xfrm>
                <a:off x="5187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28702" name="Text Box 30"/>
              <p:cNvSpPr txBox="1">
                <a:spLocks noChangeArrowheads="1"/>
              </p:cNvSpPr>
              <p:nvPr/>
            </p:nvSpPr>
            <p:spPr bwMode="auto">
              <a:xfrm>
                <a:off x="5330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28703" name="Text Box 31"/>
              <p:cNvSpPr txBox="1">
                <a:spLocks noChangeArrowheads="1"/>
              </p:cNvSpPr>
              <p:nvPr/>
            </p:nvSpPr>
            <p:spPr bwMode="auto">
              <a:xfrm>
                <a:off x="5473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28704" name="Text Box 32"/>
              <p:cNvSpPr txBox="1">
                <a:spLocks noChangeArrowheads="1"/>
              </p:cNvSpPr>
              <p:nvPr/>
            </p:nvSpPr>
            <p:spPr bwMode="auto">
              <a:xfrm>
                <a:off x="5610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28705" name="Text Box 33"/>
              <p:cNvSpPr txBox="1">
                <a:spLocks noChangeArrowheads="1"/>
              </p:cNvSpPr>
              <p:nvPr/>
            </p:nvSpPr>
            <p:spPr bwMode="auto">
              <a:xfrm>
                <a:off x="4910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28706" name="Text Box 34"/>
              <p:cNvSpPr txBox="1">
                <a:spLocks noChangeArrowheads="1"/>
              </p:cNvSpPr>
              <p:nvPr/>
            </p:nvSpPr>
            <p:spPr bwMode="auto">
              <a:xfrm>
                <a:off x="5044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28707" name="Text Box 35"/>
              <p:cNvSpPr txBox="1">
                <a:spLocks noChangeArrowheads="1"/>
              </p:cNvSpPr>
              <p:nvPr/>
            </p:nvSpPr>
            <p:spPr bwMode="auto">
              <a:xfrm>
                <a:off x="5185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28708" name="Text Box 36"/>
              <p:cNvSpPr txBox="1">
                <a:spLocks noChangeArrowheads="1"/>
              </p:cNvSpPr>
              <p:nvPr/>
            </p:nvSpPr>
            <p:spPr bwMode="auto">
              <a:xfrm>
                <a:off x="5328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28709" name="Text Box 37"/>
              <p:cNvSpPr txBox="1">
                <a:spLocks noChangeArrowheads="1"/>
              </p:cNvSpPr>
              <p:nvPr/>
            </p:nvSpPr>
            <p:spPr bwMode="auto">
              <a:xfrm>
                <a:off x="5471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28710" name="Text Box 38"/>
              <p:cNvSpPr txBox="1">
                <a:spLocks noChangeArrowheads="1"/>
              </p:cNvSpPr>
              <p:nvPr/>
            </p:nvSpPr>
            <p:spPr bwMode="auto">
              <a:xfrm>
                <a:off x="5608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28711" name="Text Box 39"/>
              <p:cNvSpPr txBox="1">
                <a:spLocks noChangeArrowheads="1"/>
              </p:cNvSpPr>
              <p:nvPr/>
            </p:nvSpPr>
            <p:spPr bwMode="auto">
              <a:xfrm>
                <a:off x="4910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28712" name="Text Box 40"/>
              <p:cNvSpPr txBox="1">
                <a:spLocks noChangeArrowheads="1"/>
              </p:cNvSpPr>
              <p:nvPr/>
            </p:nvSpPr>
            <p:spPr bwMode="auto">
              <a:xfrm>
                <a:off x="5044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28713" name="Text Box 41"/>
              <p:cNvSpPr txBox="1">
                <a:spLocks noChangeArrowheads="1"/>
              </p:cNvSpPr>
              <p:nvPr/>
            </p:nvSpPr>
            <p:spPr bwMode="auto">
              <a:xfrm>
                <a:off x="5185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28714" name="Text Box 42"/>
              <p:cNvSpPr txBox="1">
                <a:spLocks noChangeArrowheads="1"/>
              </p:cNvSpPr>
              <p:nvPr/>
            </p:nvSpPr>
            <p:spPr bwMode="auto">
              <a:xfrm>
                <a:off x="5328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28715" name="Text Box 43"/>
              <p:cNvSpPr txBox="1">
                <a:spLocks noChangeArrowheads="1"/>
              </p:cNvSpPr>
              <p:nvPr/>
            </p:nvSpPr>
            <p:spPr bwMode="auto">
              <a:xfrm>
                <a:off x="5471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28716" name="Text Box 44"/>
              <p:cNvSpPr txBox="1">
                <a:spLocks noChangeArrowheads="1"/>
              </p:cNvSpPr>
              <p:nvPr/>
            </p:nvSpPr>
            <p:spPr bwMode="auto">
              <a:xfrm>
                <a:off x="5608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28717" name="Text Box 45"/>
              <p:cNvSpPr txBox="1">
                <a:spLocks noChangeArrowheads="1"/>
              </p:cNvSpPr>
              <p:nvPr/>
            </p:nvSpPr>
            <p:spPr bwMode="auto">
              <a:xfrm>
                <a:off x="4910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28718" name="Text Box 46"/>
              <p:cNvSpPr txBox="1">
                <a:spLocks noChangeArrowheads="1"/>
              </p:cNvSpPr>
              <p:nvPr/>
            </p:nvSpPr>
            <p:spPr bwMode="auto">
              <a:xfrm>
                <a:off x="5044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28719" name="Text Box 47"/>
              <p:cNvSpPr txBox="1">
                <a:spLocks noChangeArrowheads="1"/>
              </p:cNvSpPr>
              <p:nvPr/>
            </p:nvSpPr>
            <p:spPr bwMode="auto">
              <a:xfrm>
                <a:off x="5185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28720" name="Text Box 48"/>
              <p:cNvSpPr txBox="1">
                <a:spLocks noChangeArrowheads="1"/>
              </p:cNvSpPr>
              <p:nvPr/>
            </p:nvSpPr>
            <p:spPr bwMode="auto">
              <a:xfrm>
                <a:off x="5328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28721" name="Text Box 49"/>
              <p:cNvSpPr txBox="1">
                <a:spLocks noChangeArrowheads="1"/>
              </p:cNvSpPr>
              <p:nvPr/>
            </p:nvSpPr>
            <p:spPr bwMode="auto">
              <a:xfrm>
                <a:off x="5471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28722" name="Text Box 50"/>
              <p:cNvSpPr txBox="1">
                <a:spLocks noChangeArrowheads="1"/>
              </p:cNvSpPr>
              <p:nvPr/>
            </p:nvSpPr>
            <p:spPr bwMode="auto">
              <a:xfrm>
                <a:off x="5608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28723" name="Text Box 51"/>
              <p:cNvSpPr txBox="1">
                <a:spLocks noChangeArrowheads="1"/>
              </p:cNvSpPr>
              <p:nvPr/>
            </p:nvSpPr>
            <p:spPr bwMode="auto">
              <a:xfrm>
                <a:off x="4910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28724" name="Text Box 52"/>
              <p:cNvSpPr txBox="1">
                <a:spLocks noChangeArrowheads="1"/>
              </p:cNvSpPr>
              <p:nvPr/>
            </p:nvSpPr>
            <p:spPr bwMode="auto">
              <a:xfrm>
                <a:off x="5044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28725" name="Text Box 53"/>
              <p:cNvSpPr txBox="1">
                <a:spLocks noChangeArrowheads="1"/>
              </p:cNvSpPr>
              <p:nvPr/>
            </p:nvSpPr>
            <p:spPr bwMode="auto">
              <a:xfrm>
                <a:off x="5185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28726" name="Text Box 54"/>
              <p:cNvSpPr txBox="1">
                <a:spLocks noChangeArrowheads="1"/>
              </p:cNvSpPr>
              <p:nvPr/>
            </p:nvSpPr>
            <p:spPr bwMode="auto">
              <a:xfrm>
                <a:off x="5328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28727" name="Text Box 55"/>
              <p:cNvSpPr txBox="1">
                <a:spLocks noChangeArrowheads="1"/>
              </p:cNvSpPr>
              <p:nvPr/>
            </p:nvSpPr>
            <p:spPr bwMode="auto">
              <a:xfrm>
                <a:off x="5471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28728" name="Text Box 56"/>
              <p:cNvSpPr txBox="1">
                <a:spLocks noChangeArrowheads="1"/>
              </p:cNvSpPr>
              <p:nvPr/>
            </p:nvSpPr>
            <p:spPr bwMode="auto">
              <a:xfrm>
                <a:off x="5608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</p:grpSp>
        <p:sp>
          <p:nvSpPr>
            <p:cNvPr id="28729" name="Rectangle 57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30" name="Rectangle 58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731" name="Rectangle 5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524000" y="6553200"/>
            <a:ext cx="6096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1400">
                <a:solidFill>
                  <a:schemeClr val="tx1"/>
                </a:solidFill>
              </a:rPr>
              <a:t>CCNA1 v3 Module 1</a:t>
            </a:r>
          </a:p>
        </p:txBody>
      </p:sp>
      <p:sp>
        <p:nvSpPr>
          <p:cNvPr id="28676" name="Text Box 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62000" y="5105400"/>
            <a:ext cx="754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93700" indent="-393700" algn="l"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</a:rPr>
              <a:t>A: What is </a:t>
            </a:r>
            <a:r>
              <a:rPr lang="en-US" sz="2400" dirty="0" smtClean="0">
                <a:solidFill>
                  <a:schemeClr val="tx1"/>
                </a:solidFill>
              </a:rPr>
              <a:t>through the blood stream?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8677" name="Text Box 5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85800" y="2590800"/>
            <a:ext cx="7620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dirty="0" smtClean="0">
                <a:solidFill>
                  <a:schemeClr val="bg1"/>
                </a:solidFill>
              </a:rPr>
              <a:t>This is how nutrients travel to all cells of the body.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8733" name="Text Box 61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609600"/>
            <a:ext cx="76200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800" b="1">
                <a:solidFill>
                  <a:schemeClr val="bg1"/>
                </a:solidFill>
                <a:latin typeface="Arial" charset="0"/>
              </a:rPr>
              <a:t>Wildcard </a:t>
            </a:r>
          </a:p>
          <a:p>
            <a:r>
              <a:rPr lang="en-US" sz="4800" b="1">
                <a:solidFill>
                  <a:schemeClr val="bg1"/>
                </a:solidFill>
                <a:latin typeface="Arial" charset="0"/>
              </a:rPr>
              <a:t>300</a:t>
            </a:r>
          </a:p>
        </p:txBody>
      </p:sp>
      <p:sp>
        <p:nvSpPr>
          <p:cNvPr id="28734" name="Rectangle 6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35" name="Rectangle 6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CCNA1 v3 Module 1</a:t>
            </a:r>
          </a:p>
        </p:txBody>
      </p:sp>
      <p:sp>
        <p:nvSpPr>
          <p:cNvPr id="29708" name="Rectangle 1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9709" name="Group 13"/>
          <p:cNvGrpSpPr>
            <a:grpSpLocks/>
          </p:cNvGrpSpPr>
          <p:nvPr/>
        </p:nvGrpSpPr>
        <p:grpSpPr bwMode="auto">
          <a:xfrm>
            <a:off x="762000" y="4267200"/>
            <a:ext cx="2438400" cy="819150"/>
            <a:chOff x="4848" y="3878"/>
            <a:chExt cx="912" cy="442"/>
          </a:xfrm>
        </p:grpSpPr>
        <p:sp>
          <p:nvSpPr>
            <p:cNvPr id="29710" name="AutoShape 14">
              <a:hlinkClick r:id="" action="ppaction://noaction" highlightClick="1"/>
              <a:hlinkHover r:id="" action="ppaction://macro?name=Click"/>
            </p:cNvPr>
            <p:cNvSpPr>
              <a:spLocks noChangeArrowheads="1"/>
            </p:cNvSpPr>
            <p:nvPr/>
          </p:nvSpPr>
          <p:spPr bwMode="auto">
            <a:xfrm>
              <a:off x="4848" y="3888"/>
              <a:ext cx="912" cy="432"/>
            </a:xfrm>
            <a:prstGeom prst="actionButtonBlank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66667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1" name="Text Box 15">
              <a:hlinkHover r:id="" action="ppaction://macro?name=Click"/>
            </p:cNvPr>
            <p:cNvSpPr txBox="1">
              <a:spLocks noChangeArrowheads="1"/>
            </p:cNvSpPr>
            <p:nvPr/>
          </p:nvSpPr>
          <p:spPr bwMode="auto">
            <a:xfrm>
              <a:off x="4896" y="3878"/>
              <a:ext cx="864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4000" b="1">
                  <a:solidFill>
                    <a:srgbClr val="FFFF00"/>
                  </a:solidFill>
                </a:rPr>
                <a:t>Answer</a:t>
              </a:r>
            </a:p>
          </p:txBody>
        </p:sp>
      </p:grpSp>
      <p:grpSp>
        <p:nvGrpSpPr>
          <p:cNvPr id="29712" name="Group 16"/>
          <p:cNvGrpSpPr>
            <a:grpSpLocks/>
          </p:cNvGrpSpPr>
          <p:nvPr/>
        </p:nvGrpSpPr>
        <p:grpSpPr bwMode="auto">
          <a:xfrm>
            <a:off x="7696200" y="5867400"/>
            <a:ext cx="1447800" cy="990600"/>
            <a:chOff x="4848" y="3696"/>
            <a:chExt cx="912" cy="624"/>
          </a:xfrm>
        </p:grpSpPr>
        <p:sp>
          <p:nvSpPr>
            <p:cNvPr id="29713" name="AutoShape 17">
              <a:hlinkClick r:id="rId4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actionButtonBlank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9714" name="Group 18"/>
            <p:cNvGrpSpPr>
              <a:grpSpLocks/>
            </p:cNvGrpSpPr>
            <p:nvPr/>
          </p:nvGrpSpPr>
          <p:grpSpPr bwMode="auto">
            <a:xfrm>
              <a:off x="4896" y="3744"/>
              <a:ext cx="816" cy="528"/>
              <a:chOff x="4896" y="3744"/>
              <a:chExt cx="816" cy="528"/>
            </a:xfrm>
          </p:grpSpPr>
          <p:sp>
            <p:nvSpPr>
              <p:cNvPr id="29715" name="Line 19"/>
              <p:cNvSpPr>
                <a:spLocks noChangeShapeType="1"/>
              </p:cNvSpPr>
              <p:nvPr/>
            </p:nvSpPr>
            <p:spPr bwMode="auto">
              <a:xfrm>
                <a:off x="5010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16" name="Line 20"/>
              <p:cNvSpPr>
                <a:spLocks noChangeShapeType="1"/>
              </p:cNvSpPr>
              <p:nvPr/>
            </p:nvSpPr>
            <p:spPr bwMode="auto">
              <a:xfrm>
                <a:off x="5154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17" name="Line 21"/>
              <p:cNvSpPr>
                <a:spLocks noChangeShapeType="1"/>
              </p:cNvSpPr>
              <p:nvPr/>
            </p:nvSpPr>
            <p:spPr bwMode="auto">
              <a:xfrm>
                <a:off x="5298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18" name="Line 22"/>
              <p:cNvSpPr>
                <a:spLocks noChangeShapeType="1"/>
              </p:cNvSpPr>
              <p:nvPr/>
            </p:nvSpPr>
            <p:spPr bwMode="auto">
              <a:xfrm>
                <a:off x="5442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19" name="Line 23"/>
              <p:cNvSpPr>
                <a:spLocks noChangeShapeType="1"/>
              </p:cNvSpPr>
              <p:nvPr/>
            </p:nvSpPr>
            <p:spPr bwMode="auto">
              <a:xfrm>
                <a:off x="5586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20" name="Line 24"/>
              <p:cNvSpPr>
                <a:spLocks noChangeShapeType="1"/>
              </p:cNvSpPr>
              <p:nvPr/>
            </p:nvSpPr>
            <p:spPr bwMode="auto">
              <a:xfrm>
                <a:off x="4896" y="3840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21" name="Line 25"/>
              <p:cNvSpPr>
                <a:spLocks noChangeShapeType="1"/>
              </p:cNvSpPr>
              <p:nvPr/>
            </p:nvSpPr>
            <p:spPr bwMode="auto">
              <a:xfrm>
                <a:off x="4896" y="3954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22" name="Line 26"/>
              <p:cNvSpPr>
                <a:spLocks noChangeShapeType="1"/>
              </p:cNvSpPr>
              <p:nvPr/>
            </p:nvSpPr>
            <p:spPr bwMode="auto">
              <a:xfrm>
                <a:off x="4896" y="4068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23" name="Line 27"/>
              <p:cNvSpPr>
                <a:spLocks noChangeShapeType="1"/>
              </p:cNvSpPr>
              <p:nvPr/>
            </p:nvSpPr>
            <p:spPr bwMode="auto">
              <a:xfrm>
                <a:off x="4896" y="4182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24" name="Text Box 28"/>
              <p:cNvSpPr txBox="1">
                <a:spLocks noChangeArrowheads="1"/>
              </p:cNvSpPr>
              <p:nvPr/>
            </p:nvSpPr>
            <p:spPr bwMode="auto">
              <a:xfrm>
                <a:off x="4912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29725" name="Text Box 29"/>
              <p:cNvSpPr txBox="1">
                <a:spLocks noChangeArrowheads="1"/>
              </p:cNvSpPr>
              <p:nvPr/>
            </p:nvSpPr>
            <p:spPr bwMode="auto">
              <a:xfrm>
                <a:off x="5046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29726" name="Text Box 30"/>
              <p:cNvSpPr txBox="1">
                <a:spLocks noChangeArrowheads="1"/>
              </p:cNvSpPr>
              <p:nvPr/>
            </p:nvSpPr>
            <p:spPr bwMode="auto">
              <a:xfrm>
                <a:off x="5187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29727" name="Text Box 31"/>
              <p:cNvSpPr txBox="1">
                <a:spLocks noChangeArrowheads="1"/>
              </p:cNvSpPr>
              <p:nvPr/>
            </p:nvSpPr>
            <p:spPr bwMode="auto">
              <a:xfrm>
                <a:off x="5330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29728" name="Text Box 32"/>
              <p:cNvSpPr txBox="1">
                <a:spLocks noChangeArrowheads="1"/>
              </p:cNvSpPr>
              <p:nvPr/>
            </p:nvSpPr>
            <p:spPr bwMode="auto">
              <a:xfrm>
                <a:off x="5473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29729" name="Text Box 33"/>
              <p:cNvSpPr txBox="1">
                <a:spLocks noChangeArrowheads="1"/>
              </p:cNvSpPr>
              <p:nvPr/>
            </p:nvSpPr>
            <p:spPr bwMode="auto">
              <a:xfrm>
                <a:off x="5610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29730" name="Text Box 34"/>
              <p:cNvSpPr txBox="1">
                <a:spLocks noChangeArrowheads="1"/>
              </p:cNvSpPr>
              <p:nvPr/>
            </p:nvSpPr>
            <p:spPr bwMode="auto">
              <a:xfrm>
                <a:off x="4910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29731" name="Text Box 35"/>
              <p:cNvSpPr txBox="1">
                <a:spLocks noChangeArrowheads="1"/>
              </p:cNvSpPr>
              <p:nvPr/>
            </p:nvSpPr>
            <p:spPr bwMode="auto">
              <a:xfrm>
                <a:off x="5044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29732" name="Text Box 36"/>
              <p:cNvSpPr txBox="1">
                <a:spLocks noChangeArrowheads="1"/>
              </p:cNvSpPr>
              <p:nvPr/>
            </p:nvSpPr>
            <p:spPr bwMode="auto">
              <a:xfrm>
                <a:off x="5185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29733" name="Text Box 37"/>
              <p:cNvSpPr txBox="1">
                <a:spLocks noChangeArrowheads="1"/>
              </p:cNvSpPr>
              <p:nvPr/>
            </p:nvSpPr>
            <p:spPr bwMode="auto">
              <a:xfrm>
                <a:off x="5328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29734" name="Text Box 38"/>
              <p:cNvSpPr txBox="1">
                <a:spLocks noChangeArrowheads="1"/>
              </p:cNvSpPr>
              <p:nvPr/>
            </p:nvSpPr>
            <p:spPr bwMode="auto">
              <a:xfrm>
                <a:off x="5471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29735" name="Text Box 39"/>
              <p:cNvSpPr txBox="1">
                <a:spLocks noChangeArrowheads="1"/>
              </p:cNvSpPr>
              <p:nvPr/>
            </p:nvSpPr>
            <p:spPr bwMode="auto">
              <a:xfrm>
                <a:off x="5608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29736" name="Text Box 40"/>
              <p:cNvSpPr txBox="1">
                <a:spLocks noChangeArrowheads="1"/>
              </p:cNvSpPr>
              <p:nvPr/>
            </p:nvSpPr>
            <p:spPr bwMode="auto">
              <a:xfrm>
                <a:off x="4910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29737" name="Text Box 41"/>
              <p:cNvSpPr txBox="1">
                <a:spLocks noChangeArrowheads="1"/>
              </p:cNvSpPr>
              <p:nvPr/>
            </p:nvSpPr>
            <p:spPr bwMode="auto">
              <a:xfrm>
                <a:off x="5044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29738" name="Text Box 42"/>
              <p:cNvSpPr txBox="1">
                <a:spLocks noChangeArrowheads="1"/>
              </p:cNvSpPr>
              <p:nvPr/>
            </p:nvSpPr>
            <p:spPr bwMode="auto">
              <a:xfrm>
                <a:off x="5185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29739" name="Text Box 43"/>
              <p:cNvSpPr txBox="1">
                <a:spLocks noChangeArrowheads="1"/>
              </p:cNvSpPr>
              <p:nvPr/>
            </p:nvSpPr>
            <p:spPr bwMode="auto">
              <a:xfrm>
                <a:off x="5328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29740" name="Text Box 44"/>
              <p:cNvSpPr txBox="1">
                <a:spLocks noChangeArrowheads="1"/>
              </p:cNvSpPr>
              <p:nvPr/>
            </p:nvSpPr>
            <p:spPr bwMode="auto">
              <a:xfrm>
                <a:off x="5471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29741" name="Text Box 45"/>
              <p:cNvSpPr txBox="1">
                <a:spLocks noChangeArrowheads="1"/>
              </p:cNvSpPr>
              <p:nvPr/>
            </p:nvSpPr>
            <p:spPr bwMode="auto">
              <a:xfrm>
                <a:off x="5608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29742" name="Text Box 46"/>
              <p:cNvSpPr txBox="1">
                <a:spLocks noChangeArrowheads="1"/>
              </p:cNvSpPr>
              <p:nvPr/>
            </p:nvSpPr>
            <p:spPr bwMode="auto">
              <a:xfrm>
                <a:off x="4910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29743" name="Text Box 47"/>
              <p:cNvSpPr txBox="1">
                <a:spLocks noChangeArrowheads="1"/>
              </p:cNvSpPr>
              <p:nvPr/>
            </p:nvSpPr>
            <p:spPr bwMode="auto">
              <a:xfrm>
                <a:off x="5044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29744" name="Text Box 48"/>
              <p:cNvSpPr txBox="1">
                <a:spLocks noChangeArrowheads="1"/>
              </p:cNvSpPr>
              <p:nvPr/>
            </p:nvSpPr>
            <p:spPr bwMode="auto">
              <a:xfrm>
                <a:off x="5185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29745" name="Text Box 49"/>
              <p:cNvSpPr txBox="1">
                <a:spLocks noChangeArrowheads="1"/>
              </p:cNvSpPr>
              <p:nvPr/>
            </p:nvSpPr>
            <p:spPr bwMode="auto">
              <a:xfrm>
                <a:off x="5328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29746" name="Text Box 50"/>
              <p:cNvSpPr txBox="1">
                <a:spLocks noChangeArrowheads="1"/>
              </p:cNvSpPr>
              <p:nvPr/>
            </p:nvSpPr>
            <p:spPr bwMode="auto">
              <a:xfrm>
                <a:off x="5471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29747" name="Text Box 51"/>
              <p:cNvSpPr txBox="1">
                <a:spLocks noChangeArrowheads="1"/>
              </p:cNvSpPr>
              <p:nvPr/>
            </p:nvSpPr>
            <p:spPr bwMode="auto">
              <a:xfrm>
                <a:off x="5608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29748" name="Text Box 52"/>
              <p:cNvSpPr txBox="1">
                <a:spLocks noChangeArrowheads="1"/>
              </p:cNvSpPr>
              <p:nvPr/>
            </p:nvSpPr>
            <p:spPr bwMode="auto">
              <a:xfrm>
                <a:off x="4910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29749" name="Text Box 53"/>
              <p:cNvSpPr txBox="1">
                <a:spLocks noChangeArrowheads="1"/>
              </p:cNvSpPr>
              <p:nvPr/>
            </p:nvSpPr>
            <p:spPr bwMode="auto">
              <a:xfrm>
                <a:off x="5044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29750" name="Text Box 54"/>
              <p:cNvSpPr txBox="1">
                <a:spLocks noChangeArrowheads="1"/>
              </p:cNvSpPr>
              <p:nvPr/>
            </p:nvSpPr>
            <p:spPr bwMode="auto">
              <a:xfrm>
                <a:off x="5185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29751" name="Text Box 55"/>
              <p:cNvSpPr txBox="1">
                <a:spLocks noChangeArrowheads="1"/>
              </p:cNvSpPr>
              <p:nvPr/>
            </p:nvSpPr>
            <p:spPr bwMode="auto">
              <a:xfrm>
                <a:off x="5328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29752" name="Text Box 56"/>
              <p:cNvSpPr txBox="1">
                <a:spLocks noChangeArrowheads="1"/>
              </p:cNvSpPr>
              <p:nvPr/>
            </p:nvSpPr>
            <p:spPr bwMode="auto">
              <a:xfrm>
                <a:off x="5471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29753" name="Text Box 57"/>
              <p:cNvSpPr txBox="1">
                <a:spLocks noChangeArrowheads="1"/>
              </p:cNvSpPr>
              <p:nvPr/>
            </p:nvSpPr>
            <p:spPr bwMode="auto">
              <a:xfrm>
                <a:off x="5608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</p:grpSp>
        <p:sp>
          <p:nvSpPr>
            <p:cNvPr id="29754" name="Rectangle 58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55" name="Rectangle 59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756" name="Rectangle 60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524000" y="6553200"/>
            <a:ext cx="6096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1400">
                <a:solidFill>
                  <a:schemeClr val="tx1"/>
                </a:solidFill>
              </a:rPr>
              <a:t>CCNA1 v3 Module 1</a:t>
            </a:r>
          </a:p>
        </p:txBody>
      </p:sp>
      <p:sp>
        <p:nvSpPr>
          <p:cNvPr id="29701" name="Text Box 5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62000" y="5105400"/>
            <a:ext cx="754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93700" indent="-393700" algn="l"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</a:rPr>
              <a:t>A: What is </a:t>
            </a:r>
            <a:r>
              <a:rPr lang="en-US" sz="2400" dirty="0" smtClean="0">
                <a:solidFill>
                  <a:schemeClr val="tx1"/>
                </a:solidFill>
              </a:rPr>
              <a:t>a sphincter?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9702" name="Text Box 6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62000" y="2590800"/>
            <a:ext cx="7772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dirty="0" smtClean="0">
                <a:solidFill>
                  <a:schemeClr val="bg1"/>
                </a:solidFill>
              </a:rPr>
              <a:t>This is the name of a ring of muscle.  </a:t>
            </a:r>
            <a:r>
              <a:rPr lang="en-US" sz="3200" dirty="0">
                <a:solidFill>
                  <a:schemeClr val="bg1"/>
                </a:solidFill>
              </a:rPr>
              <a:t>(</a:t>
            </a:r>
            <a:r>
              <a:rPr lang="en-US" sz="3200" dirty="0" smtClean="0">
                <a:solidFill>
                  <a:schemeClr val="bg1"/>
                </a:solidFill>
              </a:rPr>
              <a:t>found between the esophagus and the stomach).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9758" name="Text Box 6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609600"/>
            <a:ext cx="76200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>
                <a:solidFill>
                  <a:schemeClr val="bg1"/>
                </a:solidFill>
                <a:latin typeface="Arial" charset="0"/>
              </a:rPr>
              <a:t>Wildcard </a:t>
            </a:r>
          </a:p>
          <a:p>
            <a:pPr>
              <a:spcBef>
                <a:spcPct val="50000"/>
              </a:spcBef>
            </a:pPr>
            <a:r>
              <a:rPr lang="en-US" sz="4800" b="1">
                <a:solidFill>
                  <a:schemeClr val="bg1"/>
                </a:solidFill>
                <a:latin typeface="Arial" charset="0"/>
              </a:rPr>
              <a:t>400</a:t>
            </a:r>
          </a:p>
        </p:txBody>
      </p:sp>
      <p:sp>
        <p:nvSpPr>
          <p:cNvPr id="29759" name="Rectangle 6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60" name="Rectangle 6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CCNA1 v3 Module 1</a:t>
            </a:r>
          </a:p>
        </p:txBody>
      </p:sp>
      <p:sp>
        <p:nvSpPr>
          <p:cNvPr id="30732" name="Rectangle 1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0733" name="Group 13"/>
          <p:cNvGrpSpPr>
            <a:grpSpLocks/>
          </p:cNvGrpSpPr>
          <p:nvPr/>
        </p:nvGrpSpPr>
        <p:grpSpPr bwMode="auto">
          <a:xfrm>
            <a:off x="762000" y="4267200"/>
            <a:ext cx="2438400" cy="819150"/>
            <a:chOff x="4848" y="3878"/>
            <a:chExt cx="912" cy="442"/>
          </a:xfrm>
        </p:grpSpPr>
        <p:sp>
          <p:nvSpPr>
            <p:cNvPr id="30734" name="AutoShape 14">
              <a:hlinkClick r:id="" action="ppaction://noaction" highlightClick="1"/>
              <a:hlinkHover r:id="" action="ppaction://macro?name=Click"/>
            </p:cNvPr>
            <p:cNvSpPr>
              <a:spLocks noChangeArrowheads="1"/>
            </p:cNvSpPr>
            <p:nvPr/>
          </p:nvSpPr>
          <p:spPr bwMode="auto">
            <a:xfrm>
              <a:off x="4848" y="3888"/>
              <a:ext cx="912" cy="432"/>
            </a:xfrm>
            <a:prstGeom prst="actionButtonBlank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66667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5" name="Text Box 15">
              <a:hlinkHover r:id="" action="ppaction://macro?name=Click"/>
            </p:cNvPr>
            <p:cNvSpPr txBox="1">
              <a:spLocks noChangeArrowheads="1"/>
            </p:cNvSpPr>
            <p:nvPr/>
          </p:nvSpPr>
          <p:spPr bwMode="auto">
            <a:xfrm>
              <a:off x="4896" y="3878"/>
              <a:ext cx="864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4000" b="1">
                  <a:solidFill>
                    <a:srgbClr val="FFFF00"/>
                  </a:solidFill>
                </a:rPr>
                <a:t>Answer</a:t>
              </a:r>
            </a:p>
          </p:txBody>
        </p:sp>
      </p:grpSp>
      <p:grpSp>
        <p:nvGrpSpPr>
          <p:cNvPr id="30736" name="Group 16"/>
          <p:cNvGrpSpPr>
            <a:grpSpLocks/>
          </p:cNvGrpSpPr>
          <p:nvPr/>
        </p:nvGrpSpPr>
        <p:grpSpPr bwMode="auto">
          <a:xfrm>
            <a:off x="7696200" y="5867400"/>
            <a:ext cx="1447800" cy="990600"/>
            <a:chOff x="4848" y="3696"/>
            <a:chExt cx="912" cy="624"/>
          </a:xfrm>
        </p:grpSpPr>
        <p:sp>
          <p:nvSpPr>
            <p:cNvPr id="30737" name="AutoShape 17">
              <a:hlinkClick r:id="rId4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actionButtonBlank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0738" name="Group 18"/>
            <p:cNvGrpSpPr>
              <a:grpSpLocks/>
            </p:cNvGrpSpPr>
            <p:nvPr/>
          </p:nvGrpSpPr>
          <p:grpSpPr bwMode="auto">
            <a:xfrm>
              <a:off x="4896" y="3744"/>
              <a:ext cx="816" cy="528"/>
              <a:chOff x="4896" y="3744"/>
              <a:chExt cx="816" cy="528"/>
            </a:xfrm>
          </p:grpSpPr>
          <p:sp>
            <p:nvSpPr>
              <p:cNvPr id="30739" name="Line 19"/>
              <p:cNvSpPr>
                <a:spLocks noChangeShapeType="1"/>
              </p:cNvSpPr>
              <p:nvPr/>
            </p:nvSpPr>
            <p:spPr bwMode="auto">
              <a:xfrm>
                <a:off x="5010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40" name="Line 20"/>
              <p:cNvSpPr>
                <a:spLocks noChangeShapeType="1"/>
              </p:cNvSpPr>
              <p:nvPr/>
            </p:nvSpPr>
            <p:spPr bwMode="auto">
              <a:xfrm>
                <a:off x="5154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41" name="Line 21"/>
              <p:cNvSpPr>
                <a:spLocks noChangeShapeType="1"/>
              </p:cNvSpPr>
              <p:nvPr/>
            </p:nvSpPr>
            <p:spPr bwMode="auto">
              <a:xfrm>
                <a:off x="5298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42" name="Line 22"/>
              <p:cNvSpPr>
                <a:spLocks noChangeShapeType="1"/>
              </p:cNvSpPr>
              <p:nvPr/>
            </p:nvSpPr>
            <p:spPr bwMode="auto">
              <a:xfrm>
                <a:off x="5442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43" name="Line 23"/>
              <p:cNvSpPr>
                <a:spLocks noChangeShapeType="1"/>
              </p:cNvSpPr>
              <p:nvPr/>
            </p:nvSpPr>
            <p:spPr bwMode="auto">
              <a:xfrm>
                <a:off x="5586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44" name="Line 24"/>
              <p:cNvSpPr>
                <a:spLocks noChangeShapeType="1"/>
              </p:cNvSpPr>
              <p:nvPr/>
            </p:nvSpPr>
            <p:spPr bwMode="auto">
              <a:xfrm>
                <a:off x="4896" y="3840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45" name="Line 25"/>
              <p:cNvSpPr>
                <a:spLocks noChangeShapeType="1"/>
              </p:cNvSpPr>
              <p:nvPr/>
            </p:nvSpPr>
            <p:spPr bwMode="auto">
              <a:xfrm>
                <a:off x="4896" y="3954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46" name="Line 26"/>
              <p:cNvSpPr>
                <a:spLocks noChangeShapeType="1"/>
              </p:cNvSpPr>
              <p:nvPr/>
            </p:nvSpPr>
            <p:spPr bwMode="auto">
              <a:xfrm>
                <a:off x="4896" y="4068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47" name="Line 27"/>
              <p:cNvSpPr>
                <a:spLocks noChangeShapeType="1"/>
              </p:cNvSpPr>
              <p:nvPr/>
            </p:nvSpPr>
            <p:spPr bwMode="auto">
              <a:xfrm>
                <a:off x="4896" y="4182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48" name="Text Box 28"/>
              <p:cNvSpPr txBox="1">
                <a:spLocks noChangeArrowheads="1"/>
              </p:cNvSpPr>
              <p:nvPr/>
            </p:nvSpPr>
            <p:spPr bwMode="auto">
              <a:xfrm>
                <a:off x="4912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30749" name="Text Box 29"/>
              <p:cNvSpPr txBox="1">
                <a:spLocks noChangeArrowheads="1"/>
              </p:cNvSpPr>
              <p:nvPr/>
            </p:nvSpPr>
            <p:spPr bwMode="auto">
              <a:xfrm>
                <a:off x="5046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30750" name="Text Box 30"/>
              <p:cNvSpPr txBox="1">
                <a:spLocks noChangeArrowheads="1"/>
              </p:cNvSpPr>
              <p:nvPr/>
            </p:nvSpPr>
            <p:spPr bwMode="auto">
              <a:xfrm>
                <a:off x="5187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30751" name="Text Box 31"/>
              <p:cNvSpPr txBox="1">
                <a:spLocks noChangeArrowheads="1"/>
              </p:cNvSpPr>
              <p:nvPr/>
            </p:nvSpPr>
            <p:spPr bwMode="auto">
              <a:xfrm>
                <a:off x="5330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30752" name="Text Box 32"/>
              <p:cNvSpPr txBox="1">
                <a:spLocks noChangeArrowheads="1"/>
              </p:cNvSpPr>
              <p:nvPr/>
            </p:nvSpPr>
            <p:spPr bwMode="auto">
              <a:xfrm>
                <a:off x="5473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30753" name="Text Box 33"/>
              <p:cNvSpPr txBox="1">
                <a:spLocks noChangeArrowheads="1"/>
              </p:cNvSpPr>
              <p:nvPr/>
            </p:nvSpPr>
            <p:spPr bwMode="auto">
              <a:xfrm>
                <a:off x="5610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30754" name="Text Box 34"/>
              <p:cNvSpPr txBox="1">
                <a:spLocks noChangeArrowheads="1"/>
              </p:cNvSpPr>
              <p:nvPr/>
            </p:nvSpPr>
            <p:spPr bwMode="auto">
              <a:xfrm>
                <a:off x="4910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30755" name="Text Box 35"/>
              <p:cNvSpPr txBox="1">
                <a:spLocks noChangeArrowheads="1"/>
              </p:cNvSpPr>
              <p:nvPr/>
            </p:nvSpPr>
            <p:spPr bwMode="auto">
              <a:xfrm>
                <a:off x="5044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30756" name="Text Box 36"/>
              <p:cNvSpPr txBox="1">
                <a:spLocks noChangeArrowheads="1"/>
              </p:cNvSpPr>
              <p:nvPr/>
            </p:nvSpPr>
            <p:spPr bwMode="auto">
              <a:xfrm>
                <a:off x="5185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30757" name="Text Box 37"/>
              <p:cNvSpPr txBox="1">
                <a:spLocks noChangeArrowheads="1"/>
              </p:cNvSpPr>
              <p:nvPr/>
            </p:nvSpPr>
            <p:spPr bwMode="auto">
              <a:xfrm>
                <a:off x="5328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30758" name="Text Box 38"/>
              <p:cNvSpPr txBox="1">
                <a:spLocks noChangeArrowheads="1"/>
              </p:cNvSpPr>
              <p:nvPr/>
            </p:nvSpPr>
            <p:spPr bwMode="auto">
              <a:xfrm>
                <a:off x="5471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30759" name="Text Box 39"/>
              <p:cNvSpPr txBox="1">
                <a:spLocks noChangeArrowheads="1"/>
              </p:cNvSpPr>
              <p:nvPr/>
            </p:nvSpPr>
            <p:spPr bwMode="auto">
              <a:xfrm>
                <a:off x="5608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30760" name="Text Box 40"/>
              <p:cNvSpPr txBox="1">
                <a:spLocks noChangeArrowheads="1"/>
              </p:cNvSpPr>
              <p:nvPr/>
            </p:nvSpPr>
            <p:spPr bwMode="auto">
              <a:xfrm>
                <a:off x="4910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30761" name="Text Box 41"/>
              <p:cNvSpPr txBox="1">
                <a:spLocks noChangeArrowheads="1"/>
              </p:cNvSpPr>
              <p:nvPr/>
            </p:nvSpPr>
            <p:spPr bwMode="auto">
              <a:xfrm>
                <a:off x="5044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30762" name="Text Box 42"/>
              <p:cNvSpPr txBox="1">
                <a:spLocks noChangeArrowheads="1"/>
              </p:cNvSpPr>
              <p:nvPr/>
            </p:nvSpPr>
            <p:spPr bwMode="auto">
              <a:xfrm>
                <a:off x="5185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30763" name="Text Box 43"/>
              <p:cNvSpPr txBox="1">
                <a:spLocks noChangeArrowheads="1"/>
              </p:cNvSpPr>
              <p:nvPr/>
            </p:nvSpPr>
            <p:spPr bwMode="auto">
              <a:xfrm>
                <a:off x="5328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30764" name="Text Box 44"/>
              <p:cNvSpPr txBox="1">
                <a:spLocks noChangeArrowheads="1"/>
              </p:cNvSpPr>
              <p:nvPr/>
            </p:nvSpPr>
            <p:spPr bwMode="auto">
              <a:xfrm>
                <a:off x="5471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30765" name="Text Box 45"/>
              <p:cNvSpPr txBox="1">
                <a:spLocks noChangeArrowheads="1"/>
              </p:cNvSpPr>
              <p:nvPr/>
            </p:nvSpPr>
            <p:spPr bwMode="auto">
              <a:xfrm>
                <a:off x="5608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30766" name="Text Box 46"/>
              <p:cNvSpPr txBox="1">
                <a:spLocks noChangeArrowheads="1"/>
              </p:cNvSpPr>
              <p:nvPr/>
            </p:nvSpPr>
            <p:spPr bwMode="auto">
              <a:xfrm>
                <a:off x="4910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30767" name="Text Box 47"/>
              <p:cNvSpPr txBox="1">
                <a:spLocks noChangeArrowheads="1"/>
              </p:cNvSpPr>
              <p:nvPr/>
            </p:nvSpPr>
            <p:spPr bwMode="auto">
              <a:xfrm>
                <a:off x="5044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30768" name="Text Box 48"/>
              <p:cNvSpPr txBox="1">
                <a:spLocks noChangeArrowheads="1"/>
              </p:cNvSpPr>
              <p:nvPr/>
            </p:nvSpPr>
            <p:spPr bwMode="auto">
              <a:xfrm>
                <a:off x="5185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30769" name="Text Box 49"/>
              <p:cNvSpPr txBox="1">
                <a:spLocks noChangeArrowheads="1"/>
              </p:cNvSpPr>
              <p:nvPr/>
            </p:nvSpPr>
            <p:spPr bwMode="auto">
              <a:xfrm>
                <a:off x="5328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30770" name="Text Box 50"/>
              <p:cNvSpPr txBox="1">
                <a:spLocks noChangeArrowheads="1"/>
              </p:cNvSpPr>
              <p:nvPr/>
            </p:nvSpPr>
            <p:spPr bwMode="auto">
              <a:xfrm>
                <a:off x="5471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30771" name="Text Box 51"/>
              <p:cNvSpPr txBox="1">
                <a:spLocks noChangeArrowheads="1"/>
              </p:cNvSpPr>
              <p:nvPr/>
            </p:nvSpPr>
            <p:spPr bwMode="auto">
              <a:xfrm>
                <a:off x="5608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30772" name="Text Box 52"/>
              <p:cNvSpPr txBox="1">
                <a:spLocks noChangeArrowheads="1"/>
              </p:cNvSpPr>
              <p:nvPr/>
            </p:nvSpPr>
            <p:spPr bwMode="auto">
              <a:xfrm>
                <a:off x="4910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30773" name="Text Box 53"/>
              <p:cNvSpPr txBox="1">
                <a:spLocks noChangeArrowheads="1"/>
              </p:cNvSpPr>
              <p:nvPr/>
            </p:nvSpPr>
            <p:spPr bwMode="auto">
              <a:xfrm>
                <a:off x="5044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30774" name="Text Box 54"/>
              <p:cNvSpPr txBox="1">
                <a:spLocks noChangeArrowheads="1"/>
              </p:cNvSpPr>
              <p:nvPr/>
            </p:nvSpPr>
            <p:spPr bwMode="auto">
              <a:xfrm>
                <a:off x="5185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30775" name="Text Box 55"/>
              <p:cNvSpPr txBox="1">
                <a:spLocks noChangeArrowheads="1"/>
              </p:cNvSpPr>
              <p:nvPr/>
            </p:nvSpPr>
            <p:spPr bwMode="auto">
              <a:xfrm>
                <a:off x="5328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30776" name="Text Box 56"/>
              <p:cNvSpPr txBox="1">
                <a:spLocks noChangeArrowheads="1"/>
              </p:cNvSpPr>
              <p:nvPr/>
            </p:nvSpPr>
            <p:spPr bwMode="auto">
              <a:xfrm>
                <a:off x="5471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30777" name="Text Box 57"/>
              <p:cNvSpPr txBox="1">
                <a:spLocks noChangeArrowheads="1"/>
              </p:cNvSpPr>
              <p:nvPr/>
            </p:nvSpPr>
            <p:spPr bwMode="auto">
              <a:xfrm>
                <a:off x="5608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</p:grpSp>
        <p:sp>
          <p:nvSpPr>
            <p:cNvPr id="30778" name="Rectangle 58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9" name="Rectangle 59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80" name="Rectangle 60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524000" y="6553200"/>
            <a:ext cx="6096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1400">
                <a:solidFill>
                  <a:schemeClr val="tx1"/>
                </a:solidFill>
              </a:rPr>
              <a:t>CCNA1 v3 Module 1</a:t>
            </a:r>
          </a:p>
        </p:txBody>
      </p:sp>
      <p:sp>
        <p:nvSpPr>
          <p:cNvPr id="30724" name="Text Box 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62000" y="5105400"/>
            <a:ext cx="7543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93700" indent="-393700" algn="l"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</a:rPr>
              <a:t>A: </a:t>
            </a:r>
            <a:r>
              <a:rPr lang="en-US" sz="2400" dirty="0" smtClean="0">
                <a:solidFill>
                  <a:schemeClr val="tx1"/>
                </a:solidFill>
              </a:rPr>
              <a:t>What is (any two) long digestive tract, flat teeth, bacteria in stomach that produce enzymes to digest cellulose, a 4 chambered stomach, chewing cud?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0725" name="Text Box 5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2286000"/>
            <a:ext cx="7620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dirty="0" smtClean="0">
                <a:solidFill>
                  <a:schemeClr val="bg1"/>
                </a:solidFill>
              </a:rPr>
              <a:t>These are two adaptations that cows have for digesting cellulose.</a:t>
            </a:r>
            <a:r>
              <a:rPr lang="en-US" sz="3600" dirty="0">
                <a:solidFill>
                  <a:schemeClr val="bg1"/>
                </a:solidFill>
              </a:rPr>
              <a:t>	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0782" name="Text Box 6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609600"/>
            <a:ext cx="76200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>
                <a:solidFill>
                  <a:schemeClr val="bg1"/>
                </a:solidFill>
                <a:latin typeface="Arial" charset="0"/>
              </a:rPr>
              <a:t>Wildcard </a:t>
            </a:r>
            <a:br>
              <a:rPr lang="en-US" sz="4800" b="1">
                <a:solidFill>
                  <a:schemeClr val="bg1"/>
                </a:solidFill>
                <a:latin typeface="Arial" charset="0"/>
              </a:rPr>
            </a:br>
            <a:r>
              <a:rPr lang="en-US" sz="4800" b="1">
                <a:solidFill>
                  <a:schemeClr val="bg1"/>
                </a:solidFill>
                <a:latin typeface="Arial" charset="0"/>
              </a:rPr>
              <a:t>500</a:t>
            </a:r>
          </a:p>
        </p:txBody>
      </p:sp>
      <p:sp>
        <p:nvSpPr>
          <p:cNvPr id="30783" name="Rectangle 6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84" name="Rectangle 6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CCNA1 v3 Module 1</a:t>
            </a:r>
          </a:p>
        </p:txBody>
      </p:sp>
      <p:sp>
        <p:nvSpPr>
          <p:cNvPr id="32777" name="Rectangle 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2778" name="Group 10"/>
          <p:cNvGrpSpPr>
            <a:grpSpLocks/>
          </p:cNvGrpSpPr>
          <p:nvPr/>
        </p:nvGrpSpPr>
        <p:grpSpPr bwMode="auto">
          <a:xfrm>
            <a:off x="762000" y="4267200"/>
            <a:ext cx="2438400" cy="819150"/>
            <a:chOff x="4848" y="3878"/>
            <a:chExt cx="912" cy="442"/>
          </a:xfrm>
        </p:grpSpPr>
        <p:sp>
          <p:nvSpPr>
            <p:cNvPr id="32779" name="AutoShape 11">
              <a:hlinkClick r:id="" action="ppaction://noaction" highlightClick="1"/>
              <a:hlinkHover r:id="" action="ppaction://macro?name=Click"/>
            </p:cNvPr>
            <p:cNvSpPr>
              <a:spLocks noChangeArrowheads="1"/>
            </p:cNvSpPr>
            <p:nvPr/>
          </p:nvSpPr>
          <p:spPr bwMode="auto">
            <a:xfrm>
              <a:off x="4848" y="3888"/>
              <a:ext cx="912" cy="432"/>
            </a:xfrm>
            <a:prstGeom prst="actionButtonBlank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66667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0" name="Text Box 12">
              <a:hlinkHover r:id="" action="ppaction://macro?name=Click"/>
            </p:cNvPr>
            <p:cNvSpPr txBox="1">
              <a:spLocks noChangeArrowheads="1"/>
            </p:cNvSpPr>
            <p:nvPr/>
          </p:nvSpPr>
          <p:spPr bwMode="auto">
            <a:xfrm>
              <a:off x="4896" y="3878"/>
              <a:ext cx="864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4000" b="1">
                  <a:solidFill>
                    <a:srgbClr val="FFFF00"/>
                  </a:solidFill>
                </a:rPr>
                <a:t>Answer</a:t>
              </a:r>
            </a:p>
          </p:txBody>
        </p:sp>
      </p:grpSp>
      <p:grpSp>
        <p:nvGrpSpPr>
          <p:cNvPr id="32781" name="Group 13"/>
          <p:cNvGrpSpPr>
            <a:grpSpLocks/>
          </p:cNvGrpSpPr>
          <p:nvPr/>
        </p:nvGrpSpPr>
        <p:grpSpPr bwMode="auto">
          <a:xfrm>
            <a:off x="7696200" y="5867400"/>
            <a:ext cx="1447800" cy="990600"/>
            <a:chOff x="4848" y="3696"/>
            <a:chExt cx="912" cy="624"/>
          </a:xfrm>
        </p:grpSpPr>
        <p:sp>
          <p:nvSpPr>
            <p:cNvPr id="32782" name="AutoShape 14">
              <a:hlinkClick r:id="rId4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actionButtonBlank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2783" name="Group 15"/>
            <p:cNvGrpSpPr>
              <a:grpSpLocks/>
            </p:cNvGrpSpPr>
            <p:nvPr/>
          </p:nvGrpSpPr>
          <p:grpSpPr bwMode="auto">
            <a:xfrm>
              <a:off x="4896" y="3744"/>
              <a:ext cx="816" cy="528"/>
              <a:chOff x="4896" y="3744"/>
              <a:chExt cx="816" cy="528"/>
            </a:xfrm>
          </p:grpSpPr>
          <p:sp>
            <p:nvSpPr>
              <p:cNvPr id="32784" name="Line 16"/>
              <p:cNvSpPr>
                <a:spLocks noChangeShapeType="1"/>
              </p:cNvSpPr>
              <p:nvPr/>
            </p:nvSpPr>
            <p:spPr bwMode="auto">
              <a:xfrm>
                <a:off x="5010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85" name="Line 17"/>
              <p:cNvSpPr>
                <a:spLocks noChangeShapeType="1"/>
              </p:cNvSpPr>
              <p:nvPr/>
            </p:nvSpPr>
            <p:spPr bwMode="auto">
              <a:xfrm>
                <a:off x="5154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86" name="Line 18"/>
              <p:cNvSpPr>
                <a:spLocks noChangeShapeType="1"/>
              </p:cNvSpPr>
              <p:nvPr/>
            </p:nvSpPr>
            <p:spPr bwMode="auto">
              <a:xfrm>
                <a:off x="5298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87" name="Line 19"/>
              <p:cNvSpPr>
                <a:spLocks noChangeShapeType="1"/>
              </p:cNvSpPr>
              <p:nvPr/>
            </p:nvSpPr>
            <p:spPr bwMode="auto">
              <a:xfrm>
                <a:off x="5442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88" name="Line 20"/>
              <p:cNvSpPr>
                <a:spLocks noChangeShapeType="1"/>
              </p:cNvSpPr>
              <p:nvPr/>
            </p:nvSpPr>
            <p:spPr bwMode="auto">
              <a:xfrm>
                <a:off x="5586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89" name="Line 21"/>
              <p:cNvSpPr>
                <a:spLocks noChangeShapeType="1"/>
              </p:cNvSpPr>
              <p:nvPr/>
            </p:nvSpPr>
            <p:spPr bwMode="auto">
              <a:xfrm>
                <a:off x="4896" y="3840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90" name="Line 22"/>
              <p:cNvSpPr>
                <a:spLocks noChangeShapeType="1"/>
              </p:cNvSpPr>
              <p:nvPr/>
            </p:nvSpPr>
            <p:spPr bwMode="auto">
              <a:xfrm>
                <a:off x="4896" y="3954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91" name="Line 23"/>
              <p:cNvSpPr>
                <a:spLocks noChangeShapeType="1"/>
              </p:cNvSpPr>
              <p:nvPr/>
            </p:nvSpPr>
            <p:spPr bwMode="auto">
              <a:xfrm>
                <a:off x="4896" y="4068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92" name="Line 24"/>
              <p:cNvSpPr>
                <a:spLocks noChangeShapeType="1"/>
              </p:cNvSpPr>
              <p:nvPr/>
            </p:nvSpPr>
            <p:spPr bwMode="auto">
              <a:xfrm>
                <a:off x="4896" y="4182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93" name="Text Box 25"/>
              <p:cNvSpPr txBox="1">
                <a:spLocks noChangeArrowheads="1"/>
              </p:cNvSpPr>
              <p:nvPr/>
            </p:nvSpPr>
            <p:spPr bwMode="auto">
              <a:xfrm>
                <a:off x="4912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32794" name="Text Box 26"/>
              <p:cNvSpPr txBox="1">
                <a:spLocks noChangeArrowheads="1"/>
              </p:cNvSpPr>
              <p:nvPr/>
            </p:nvSpPr>
            <p:spPr bwMode="auto">
              <a:xfrm>
                <a:off x="5046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32795" name="Text Box 27"/>
              <p:cNvSpPr txBox="1">
                <a:spLocks noChangeArrowheads="1"/>
              </p:cNvSpPr>
              <p:nvPr/>
            </p:nvSpPr>
            <p:spPr bwMode="auto">
              <a:xfrm>
                <a:off x="5187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32796" name="Text Box 28"/>
              <p:cNvSpPr txBox="1">
                <a:spLocks noChangeArrowheads="1"/>
              </p:cNvSpPr>
              <p:nvPr/>
            </p:nvSpPr>
            <p:spPr bwMode="auto">
              <a:xfrm>
                <a:off x="5330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32797" name="Text Box 29"/>
              <p:cNvSpPr txBox="1">
                <a:spLocks noChangeArrowheads="1"/>
              </p:cNvSpPr>
              <p:nvPr/>
            </p:nvSpPr>
            <p:spPr bwMode="auto">
              <a:xfrm>
                <a:off x="5473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32798" name="Text Box 30"/>
              <p:cNvSpPr txBox="1">
                <a:spLocks noChangeArrowheads="1"/>
              </p:cNvSpPr>
              <p:nvPr/>
            </p:nvSpPr>
            <p:spPr bwMode="auto">
              <a:xfrm>
                <a:off x="5610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32799" name="Text Box 31"/>
              <p:cNvSpPr txBox="1">
                <a:spLocks noChangeArrowheads="1"/>
              </p:cNvSpPr>
              <p:nvPr/>
            </p:nvSpPr>
            <p:spPr bwMode="auto">
              <a:xfrm>
                <a:off x="4910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32800" name="Text Box 32"/>
              <p:cNvSpPr txBox="1">
                <a:spLocks noChangeArrowheads="1"/>
              </p:cNvSpPr>
              <p:nvPr/>
            </p:nvSpPr>
            <p:spPr bwMode="auto">
              <a:xfrm>
                <a:off x="5044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32801" name="Text Box 33"/>
              <p:cNvSpPr txBox="1">
                <a:spLocks noChangeArrowheads="1"/>
              </p:cNvSpPr>
              <p:nvPr/>
            </p:nvSpPr>
            <p:spPr bwMode="auto">
              <a:xfrm>
                <a:off x="5185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32802" name="Text Box 34"/>
              <p:cNvSpPr txBox="1">
                <a:spLocks noChangeArrowheads="1"/>
              </p:cNvSpPr>
              <p:nvPr/>
            </p:nvSpPr>
            <p:spPr bwMode="auto">
              <a:xfrm>
                <a:off x="5328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32803" name="Text Box 35"/>
              <p:cNvSpPr txBox="1">
                <a:spLocks noChangeArrowheads="1"/>
              </p:cNvSpPr>
              <p:nvPr/>
            </p:nvSpPr>
            <p:spPr bwMode="auto">
              <a:xfrm>
                <a:off x="5471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32804" name="Text Box 36"/>
              <p:cNvSpPr txBox="1">
                <a:spLocks noChangeArrowheads="1"/>
              </p:cNvSpPr>
              <p:nvPr/>
            </p:nvSpPr>
            <p:spPr bwMode="auto">
              <a:xfrm>
                <a:off x="5608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32805" name="Text Box 37"/>
              <p:cNvSpPr txBox="1">
                <a:spLocks noChangeArrowheads="1"/>
              </p:cNvSpPr>
              <p:nvPr/>
            </p:nvSpPr>
            <p:spPr bwMode="auto">
              <a:xfrm>
                <a:off x="4910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32806" name="Text Box 38"/>
              <p:cNvSpPr txBox="1">
                <a:spLocks noChangeArrowheads="1"/>
              </p:cNvSpPr>
              <p:nvPr/>
            </p:nvSpPr>
            <p:spPr bwMode="auto">
              <a:xfrm>
                <a:off x="5044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32807" name="Text Box 39"/>
              <p:cNvSpPr txBox="1">
                <a:spLocks noChangeArrowheads="1"/>
              </p:cNvSpPr>
              <p:nvPr/>
            </p:nvSpPr>
            <p:spPr bwMode="auto">
              <a:xfrm>
                <a:off x="5185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32808" name="Text Box 40"/>
              <p:cNvSpPr txBox="1">
                <a:spLocks noChangeArrowheads="1"/>
              </p:cNvSpPr>
              <p:nvPr/>
            </p:nvSpPr>
            <p:spPr bwMode="auto">
              <a:xfrm>
                <a:off x="5328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32809" name="Text Box 41"/>
              <p:cNvSpPr txBox="1">
                <a:spLocks noChangeArrowheads="1"/>
              </p:cNvSpPr>
              <p:nvPr/>
            </p:nvSpPr>
            <p:spPr bwMode="auto">
              <a:xfrm>
                <a:off x="5471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32810" name="Text Box 42"/>
              <p:cNvSpPr txBox="1">
                <a:spLocks noChangeArrowheads="1"/>
              </p:cNvSpPr>
              <p:nvPr/>
            </p:nvSpPr>
            <p:spPr bwMode="auto">
              <a:xfrm>
                <a:off x="5608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32811" name="Text Box 43"/>
              <p:cNvSpPr txBox="1">
                <a:spLocks noChangeArrowheads="1"/>
              </p:cNvSpPr>
              <p:nvPr/>
            </p:nvSpPr>
            <p:spPr bwMode="auto">
              <a:xfrm>
                <a:off x="4910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32812" name="Text Box 44"/>
              <p:cNvSpPr txBox="1">
                <a:spLocks noChangeArrowheads="1"/>
              </p:cNvSpPr>
              <p:nvPr/>
            </p:nvSpPr>
            <p:spPr bwMode="auto">
              <a:xfrm>
                <a:off x="5044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32813" name="Text Box 45"/>
              <p:cNvSpPr txBox="1">
                <a:spLocks noChangeArrowheads="1"/>
              </p:cNvSpPr>
              <p:nvPr/>
            </p:nvSpPr>
            <p:spPr bwMode="auto">
              <a:xfrm>
                <a:off x="5185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32814" name="Text Box 46"/>
              <p:cNvSpPr txBox="1">
                <a:spLocks noChangeArrowheads="1"/>
              </p:cNvSpPr>
              <p:nvPr/>
            </p:nvSpPr>
            <p:spPr bwMode="auto">
              <a:xfrm>
                <a:off x="5328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32815" name="Text Box 47"/>
              <p:cNvSpPr txBox="1">
                <a:spLocks noChangeArrowheads="1"/>
              </p:cNvSpPr>
              <p:nvPr/>
            </p:nvSpPr>
            <p:spPr bwMode="auto">
              <a:xfrm>
                <a:off x="5471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32816" name="Text Box 48"/>
              <p:cNvSpPr txBox="1">
                <a:spLocks noChangeArrowheads="1"/>
              </p:cNvSpPr>
              <p:nvPr/>
            </p:nvSpPr>
            <p:spPr bwMode="auto">
              <a:xfrm>
                <a:off x="5608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32817" name="Text Box 49"/>
              <p:cNvSpPr txBox="1">
                <a:spLocks noChangeArrowheads="1"/>
              </p:cNvSpPr>
              <p:nvPr/>
            </p:nvSpPr>
            <p:spPr bwMode="auto">
              <a:xfrm>
                <a:off x="4910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32818" name="Text Box 50"/>
              <p:cNvSpPr txBox="1">
                <a:spLocks noChangeArrowheads="1"/>
              </p:cNvSpPr>
              <p:nvPr/>
            </p:nvSpPr>
            <p:spPr bwMode="auto">
              <a:xfrm>
                <a:off x="5044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32819" name="Text Box 51"/>
              <p:cNvSpPr txBox="1">
                <a:spLocks noChangeArrowheads="1"/>
              </p:cNvSpPr>
              <p:nvPr/>
            </p:nvSpPr>
            <p:spPr bwMode="auto">
              <a:xfrm>
                <a:off x="5185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32820" name="Text Box 52"/>
              <p:cNvSpPr txBox="1">
                <a:spLocks noChangeArrowheads="1"/>
              </p:cNvSpPr>
              <p:nvPr/>
            </p:nvSpPr>
            <p:spPr bwMode="auto">
              <a:xfrm>
                <a:off x="5328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32821" name="Text Box 53"/>
              <p:cNvSpPr txBox="1">
                <a:spLocks noChangeArrowheads="1"/>
              </p:cNvSpPr>
              <p:nvPr/>
            </p:nvSpPr>
            <p:spPr bwMode="auto">
              <a:xfrm>
                <a:off x="5471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32822" name="Text Box 54"/>
              <p:cNvSpPr txBox="1">
                <a:spLocks noChangeArrowheads="1"/>
              </p:cNvSpPr>
              <p:nvPr/>
            </p:nvSpPr>
            <p:spPr bwMode="auto">
              <a:xfrm>
                <a:off x="5608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</p:grpSp>
        <p:sp>
          <p:nvSpPr>
            <p:cNvPr id="32823" name="Rectangle 55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24" name="Rectangle 56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2825" name="Rectangle 5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524000" y="6553200"/>
            <a:ext cx="6096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1400">
                <a:solidFill>
                  <a:schemeClr val="tx1"/>
                </a:solidFill>
              </a:rPr>
              <a:t>CCNA1 v3 Module 1</a:t>
            </a:r>
          </a:p>
        </p:txBody>
      </p:sp>
      <p:sp>
        <p:nvSpPr>
          <p:cNvPr id="32772" name="Text Box 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62000" y="5105400"/>
            <a:ext cx="754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93700" indent="-393700" algn="l"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</a:rPr>
              <a:t>A: </a:t>
            </a:r>
            <a:r>
              <a:rPr lang="en-US" sz="2400" dirty="0" smtClean="0">
                <a:solidFill>
                  <a:schemeClr val="tx1"/>
                </a:solidFill>
              </a:rPr>
              <a:t>What is a macronutrient?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2773" name="Text Box 5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85800" y="2362200"/>
            <a:ext cx="7620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dirty="0" smtClean="0">
                <a:solidFill>
                  <a:schemeClr val="bg1"/>
                </a:solidFill>
                <a:cs typeface="Times New Roman" charset="0"/>
              </a:rPr>
              <a:t>This is the term that means a nutrient needed in large amounts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2827" name="Text Box 59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609600"/>
            <a:ext cx="76200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>
                <a:solidFill>
                  <a:schemeClr val="bg1"/>
                </a:solidFill>
                <a:latin typeface="Arial" charset="0"/>
              </a:rPr>
              <a:t>Potpourri</a:t>
            </a:r>
            <a:br>
              <a:rPr lang="en-US" sz="4800" b="1">
                <a:solidFill>
                  <a:schemeClr val="bg1"/>
                </a:solidFill>
                <a:latin typeface="Arial" charset="0"/>
              </a:rPr>
            </a:br>
            <a:r>
              <a:rPr lang="en-US" sz="4800" b="1">
                <a:solidFill>
                  <a:schemeClr val="bg1"/>
                </a:solidFill>
                <a:latin typeface="Arial" charset="0"/>
              </a:rPr>
              <a:t>100</a:t>
            </a:r>
            <a:endParaRPr lang="en-US" sz="3600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2828" name="Rectangle 60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829" name="Rectangle 6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CCNA1 v3 Module 1</a:t>
            </a:r>
          </a:p>
        </p:txBody>
      </p:sp>
      <p:sp>
        <p:nvSpPr>
          <p:cNvPr id="33801" name="Rectangle 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3802" name="Group 10"/>
          <p:cNvGrpSpPr>
            <a:grpSpLocks/>
          </p:cNvGrpSpPr>
          <p:nvPr/>
        </p:nvGrpSpPr>
        <p:grpSpPr bwMode="auto">
          <a:xfrm>
            <a:off x="762000" y="4267200"/>
            <a:ext cx="2438400" cy="819150"/>
            <a:chOff x="4848" y="3878"/>
            <a:chExt cx="912" cy="442"/>
          </a:xfrm>
        </p:grpSpPr>
        <p:sp>
          <p:nvSpPr>
            <p:cNvPr id="33803" name="AutoShape 11">
              <a:hlinkClick r:id="" action="ppaction://noaction" highlightClick="1"/>
              <a:hlinkHover r:id="" action="ppaction://macro?name=Click"/>
            </p:cNvPr>
            <p:cNvSpPr>
              <a:spLocks noChangeArrowheads="1"/>
            </p:cNvSpPr>
            <p:nvPr/>
          </p:nvSpPr>
          <p:spPr bwMode="auto">
            <a:xfrm>
              <a:off x="4848" y="3888"/>
              <a:ext cx="912" cy="432"/>
            </a:xfrm>
            <a:prstGeom prst="actionButtonBlank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66667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4" name="Text Box 12">
              <a:hlinkHover r:id="" action="ppaction://macro?name=Click"/>
            </p:cNvPr>
            <p:cNvSpPr txBox="1">
              <a:spLocks noChangeArrowheads="1"/>
            </p:cNvSpPr>
            <p:nvPr/>
          </p:nvSpPr>
          <p:spPr bwMode="auto">
            <a:xfrm>
              <a:off x="4896" y="3878"/>
              <a:ext cx="864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4000" b="1">
                  <a:solidFill>
                    <a:srgbClr val="FFFF00"/>
                  </a:solidFill>
                </a:rPr>
                <a:t>Answer</a:t>
              </a:r>
            </a:p>
          </p:txBody>
        </p:sp>
      </p:grpSp>
      <p:grpSp>
        <p:nvGrpSpPr>
          <p:cNvPr id="33805" name="Group 13"/>
          <p:cNvGrpSpPr>
            <a:grpSpLocks/>
          </p:cNvGrpSpPr>
          <p:nvPr/>
        </p:nvGrpSpPr>
        <p:grpSpPr bwMode="auto">
          <a:xfrm>
            <a:off x="7696200" y="5867400"/>
            <a:ext cx="1447800" cy="990600"/>
            <a:chOff x="4848" y="3696"/>
            <a:chExt cx="912" cy="624"/>
          </a:xfrm>
        </p:grpSpPr>
        <p:sp>
          <p:nvSpPr>
            <p:cNvPr id="33806" name="AutoShape 14">
              <a:hlinkClick r:id="rId4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actionButtonBlank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3807" name="Group 15"/>
            <p:cNvGrpSpPr>
              <a:grpSpLocks/>
            </p:cNvGrpSpPr>
            <p:nvPr/>
          </p:nvGrpSpPr>
          <p:grpSpPr bwMode="auto">
            <a:xfrm>
              <a:off x="4896" y="3744"/>
              <a:ext cx="816" cy="528"/>
              <a:chOff x="4896" y="3744"/>
              <a:chExt cx="816" cy="528"/>
            </a:xfrm>
          </p:grpSpPr>
          <p:sp>
            <p:nvSpPr>
              <p:cNvPr id="33808" name="Line 16"/>
              <p:cNvSpPr>
                <a:spLocks noChangeShapeType="1"/>
              </p:cNvSpPr>
              <p:nvPr/>
            </p:nvSpPr>
            <p:spPr bwMode="auto">
              <a:xfrm>
                <a:off x="5010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09" name="Line 17"/>
              <p:cNvSpPr>
                <a:spLocks noChangeShapeType="1"/>
              </p:cNvSpPr>
              <p:nvPr/>
            </p:nvSpPr>
            <p:spPr bwMode="auto">
              <a:xfrm>
                <a:off x="5154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10" name="Line 18"/>
              <p:cNvSpPr>
                <a:spLocks noChangeShapeType="1"/>
              </p:cNvSpPr>
              <p:nvPr/>
            </p:nvSpPr>
            <p:spPr bwMode="auto">
              <a:xfrm>
                <a:off x="5298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11" name="Line 19"/>
              <p:cNvSpPr>
                <a:spLocks noChangeShapeType="1"/>
              </p:cNvSpPr>
              <p:nvPr/>
            </p:nvSpPr>
            <p:spPr bwMode="auto">
              <a:xfrm>
                <a:off x="5442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12" name="Line 20"/>
              <p:cNvSpPr>
                <a:spLocks noChangeShapeType="1"/>
              </p:cNvSpPr>
              <p:nvPr/>
            </p:nvSpPr>
            <p:spPr bwMode="auto">
              <a:xfrm>
                <a:off x="5586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13" name="Line 21"/>
              <p:cNvSpPr>
                <a:spLocks noChangeShapeType="1"/>
              </p:cNvSpPr>
              <p:nvPr/>
            </p:nvSpPr>
            <p:spPr bwMode="auto">
              <a:xfrm>
                <a:off x="4896" y="3840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14" name="Line 22"/>
              <p:cNvSpPr>
                <a:spLocks noChangeShapeType="1"/>
              </p:cNvSpPr>
              <p:nvPr/>
            </p:nvSpPr>
            <p:spPr bwMode="auto">
              <a:xfrm>
                <a:off x="4896" y="3954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15" name="Line 23"/>
              <p:cNvSpPr>
                <a:spLocks noChangeShapeType="1"/>
              </p:cNvSpPr>
              <p:nvPr/>
            </p:nvSpPr>
            <p:spPr bwMode="auto">
              <a:xfrm>
                <a:off x="4896" y="4068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16" name="Line 24"/>
              <p:cNvSpPr>
                <a:spLocks noChangeShapeType="1"/>
              </p:cNvSpPr>
              <p:nvPr/>
            </p:nvSpPr>
            <p:spPr bwMode="auto">
              <a:xfrm>
                <a:off x="4896" y="4182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17" name="Text Box 25"/>
              <p:cNvSpPr txBox="1">
                <a:spLocks noChangeArrowheads="1"/>
              </p:cNvSpPr>
              <p:nvPr/>
            </p:nvSpPr>
            <p:spPr bwMode="auto">
              <a:xfrm>
                <a:off x="4912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33818" name="Text Box 26"/>
              <p:cNvSpPr txBox="1">
                <a:spLocks noChangeArrowheads="1"/>
              </p:cNvSpPr>
              <p:nvPr/>
            </p:nvSpPr>
            <p:spPr bwMode="auto">
              <a:xfrm>
                <a:off x="5046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33819" name="Text Box 27"/>
              <p:cNvSpPr txBox="1">
                <a:spLocks noChangeArrowheads="1"/>
              </p:cNvSpPr>
              <p:nvPr/>
            </p:nvSpPr>
            <p:spPr bwMode="auto">
              <a:xfrm>
                <a:off x="5187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33820" name="Text Box 28"/>
              <p:cNvSpPr txBox="1">
                <a:spLocks noChangeArrowheads="1"/>
              </p:cNvSpPr>
              <p:nvPr/>
            </p:nvSpPr>
            <p:spPr bwMode="auto">
              <a:xfrm>
                <a:off x="5330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33821" name="Text Box 29"/>
              <p:cNvSpPr txBox="1">
                <a:spLocks noChangeArrowheads="1"/>
              </p:cNvSpPr>
              <p:nvPr/>
            </p:nvSpPr>
            <p:spPr bwMode="auto">
              <a:xfrm>
                <a:off x="5473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33822" name="Text Box 30"/>
              <p:cNvSpPr txBox="1">
                <a:spLocks noChangeArrowheads="1"/>
              </p:cNvSpPr>
              <p:nvPr/>
            </p:nvSpPr>
            <p:spPr bwMode="auto">
              <a:xfrm>
                <a:off x="5610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33823" name="Text Box 31"/>
              <p:cNvSpPr txBox="1">
                <a:spLocks noChangeArrowheads="1"/>
              </p:cNvSpPr>
              <p:nvPr/>
            </p:nvSpPr>
            <p:spPr bwMode="auto">
              <a:xfrm>
                <a:off x="4910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33824" name="Text Box 32"/>
              <p:cNvSpPr txBox="1">
                <a:spLocks noChangeArrowheads="1"/>
              </p:cNvSpPr>
              <p:nvPr/>
            </p:nvSpPr>
            <p:spPr bwMode="auto">
              <a:xfrm>
                <a:off x="5044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33825" name="Text Box 33"/>
              <p:cNvSpPr txBox="1">
                <a:spLocks noChangeArrowheads="1"/>
              </p:cNvSpPr>
              <p:nvPr/>
            </p:nvSpPr>
            <p:spPr bwMode="auto">
              <a:xfrm>
                <a:off x="5185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33826" name="Text Box 34"/>
              <p:cNvSpPr txBox="1">
                <a:spLocks noChangeArrowheads="1"/>
              </p:cNvSpPr>
              <p:nvPr/>
            </p:nvSpPr>
            <p:spPr bwMode="auto">
              <a:xfrm>
                <a:off x="5328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33827" name="Text Box 35"/>
              <p:cNvSpPr txBox="1">
                <a:spLocks noChangeArrowheads="1"/>
              </p:cNvSpPr>
              <p:nvPr/>
            </p:nvSpPr>
            <p:spPr bwMode="auto">
              <a:xfrm>
                <a:off x="5471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33828" name="Text Box 36"/>
              <p:cNvSpPr txBox="1">
                <a:spLocks noChangeArrowheads="1"/>
              </p:cNvSpPr>
              <p:nvPr/>
            </p:nvSpPr>
            <p:spPr bwMode="auto">
              <a:xfrm>
                <a:off x="5608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33829" name="Text Box 37"/>
              <p:cNvSpPr txBox="1">
                <a:spLocks noChangeArrowheads="1"/>
              </p:cNvSpPr>
              <p:nvPr/>
            </p:nvSpPr>
            <p:spPr bwMode="auto">
              <a:xfrm>
                <a:off x="4910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33830" name="Text Box 38"/>
              <p:cNvSpPr txBox="1">
                <a:spLocks noChangeArrowheads="1"/>
              </p:cNvSpPr>
              <p:nvPr/>
            </p:nvSpPr>
            <p:spPr bwMode="auto">
              <a:xfrm>
                <a:off x="5044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33831" name="Text Box 39"/>
              <p:cNvSpPr txBox="1">
                <a:spLocks noChangeArrowheads="1"/>
              </p:cNvSpPr>
              <p:nvPr/>
            </p:nvSpPr>
            <p:spPr bwMode="auto">
              <a:xfrm>
                <a:off x="5185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33832" name="Text Box 40"/>
              <p:cNvSpPr txBox="1">
                <a:spLocks noChangeArrowheads="1"/>
              </p:cNvSpPr>
              <p:nvPr/>
            </p:nvSpPr>
            <p:spPr bwMode="auto">
              <a:xfrm>
                <a:off x="5328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33833" name="Text Box 41"/>
              <p:cNvSpPr txBox="1">
                <a:spLocks noChangeArrowheads="1"/>
              </p:cNvSpPr>
              <p:nvPr/>
            </p:nvSpPr>
            <p:spPr bwMode="auto">
              <a:xfrm>
                <a:off x="5471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33834" name="Text Box 42"/>
              <p:cNvSpPr txBox="1">
                <a:spLocks noChangeArrowheads="1"/>
              </p:cNvSpPr>
              <p:nvPr/>
            </p:nvSpPr>
            <p:spPr bwMode="auto">
              <a:xfrm>
                <a:off x="5608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33835" name="Text Box 43"/>
              <p:cNvSpPr txBox="1">
                <a:spLocks noChangeArrowheads="1"/>
              </p:cNvSpPr>
              <p:nvPr/>
            </p:nvSpPr>
            <p:spPr bwMode="auto">
              <a:xfrm>
                <a:off x="4910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33836" name="Text Box 44"/>
              <p:cNvSpPr txBox="1">
                <a:spLocks noChangeArrowheads="1"/>
              </p:cNvSpPr>
              <p:nvPr/>
            </p:nvSpPr>
            <p:spPr bwMode="auto">
              <a:xfrm>
                <a:off x="5044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33837" name="Text Box 45"/>
              <p:cNvSpPr txBox="1">
                <a:spLocks noChangeArrowheads="1"/>
              </p:cNvSpPr>
              <p:nvPr/>
            </p:nvSpPr>
            <p:spPr bwMode="auto">
              <a:xfrm>
                <a:off x="5185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33838" name="Text Box 46"/>
              <p:cNvSpPr txBox="1">
                <a:spLocks noChangeArrowheads="1"/>
              </p:cNvSpPr>
              <p:nvPr/>
            </p:nvSpPr>
            <p:spPr bwMode="auto">
              <a:xfrm>
                <a:off x="5328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33839" name="Text Box 47"/>
              <p:cNvSpPr txBox="1">
                <a:spLocks noChangeArrowheads="1"/>
              </p:cNvSpPr>
              <p:nvPr/>
            </p:nvSpPr>
            <p:spPr bwMode="auto">
              <a:xfrm>
                <a:off x="5471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33840" name="Text Box 48"/>
              <p:cNvSpPr txBox="1">
                <a:spLocks noChangeArrowheads="1"/>
              </p:cNvSpPr>
              <p:nvPr/>
            </p:nvSpPr>
            <p:spPr bwMode="auto">
              <a:xfrm>
                <a:off x="5608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33841" name="Text Box 49"/>
              <p:cNvSpPr txBox="1">
                <a:spLocks noChangeArrowheads="1"/>
              </p:cNvSpPr>
              <p:nvPr/>
            </p:nvSpPr>
            <p:spPr bwMode="auto">
              <a:xfrm>
                <a:off x="4910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33842" name="Text Box 50"/>
              <p:cNvSpPr txBox="1">
                <a:spLocks noChangeArrowheads="1"/>
              </p:cNvSpPr>
              <p:nvPr/>
            </p:nvSpPr>
            <p:spPr bwMode="auto">
              <a:xfrm>
                <a:off x="5044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33843" name="Text Box 51"/>
              <p:cNvSpPr txBox="1">
                <a:spLocks noChangeArrowheads="1"/>
              </p:cNvSpPr>
              <p:nvPr/>
            </p:nvSpPr>
            <p:spPr bwMode="auto">
              <a:xfrm>
                <a:off x="5185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33844" name="Text Box 52"/>
              <p:cNvSpPr txBox="1">
                <a:spLocks noChangeArrowheads="1"/>
              </p:cNvSpPr>
              <p:nvPr/>
            </p:nvSpPr>
            <p:spPr bwMode="auto">
              <a:xfrm>
                <a:off x="5328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33845" name="Text Box 53"/>
              <p:cNvSpPr txBox="1">
                <a:spLocks noChangeArrowheads="1"/>
              </p:cNvSpPr>
              <p:nvPr/>
            </p:nvSpPr>
            <p:spPr bwMode="auto">
              <a:xfrm>
                <a:off x="5471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33846" name="Text Box 54"/>
              <p:cNvSpPr txBox="1">
                <a:spLocks noChangeArrowheads="1"/>
              </p:cNvSpPr>
              <p:nvPr/>
            </p:nvSpPr>
            <p:spPr bwMode="auto">
              <a:xfrm>
                <a:off x="5608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</p:grpSp>
        <p:sp>
          <p:nvSpPr>
            <p:cNvPr id="33847" name="Rectangle 55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48" name="Rectangle 56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3849" name="Rectangle 5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524000" y="6553200"/>
            <a:ext cx="6096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1400">
                <a:solidFill>
                  <a:schemeClr val="tx1"/>
                </a:solidFill>
              </a:rPr>
              <a:t>CCNA1 v3 Module 1</a:t>
            </a:r>
          </a:p>
        </p:txBody>
      </p:sp>
      <p:sp>
        <p:nvSpPr>
          <p:cNvPr id="33796" name="Text Box 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62000" y="5105400"/>
            <a:ext cx="754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93700" indent="-393700" algn="l"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</a:rPr>
              <a:t>A: </a:t>
            </a:r>
            <a:r>
              <a:rPr lang="en-US" sz="2400" dirty="0" smtClean="0">
                <a:solidFill>
                  <a:schemeClr val="tx1"/>
                </a:solidFill>
              </a:rPr>
              <a:t>What are minerals?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3797" name="Text Box 5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2209800"/>
            <a:ext cx="7620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dirty="0" smtClean="0">
                <a:solidFill>
                  <a:schemeClr val="bg1"/>
                </a:solidFill>
              </a:rPr>
              <a:t>These micronutrients are also referred to as “essential elements”.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3851" name="Text Box 59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609600"/>
            <a:ext cx="76200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>
                <a:solidFill>
                  <a:schemeClr val="bg1"/>
                </a:solidFill>
                <a:latin typeface="Arial" charset="0"/>
              </a:rPr>
              <a:t>Potpourri </a:t>
            </a:r>
            <a:br>
              <a:rPr lang="en-US" sz="4800" b="1">
                <a:solidFill>
                  <a:schemeClr val="bg1"/>
                </a:solidFill>
                <a:latin typeface="Arial" charset="0"/>
              </a:rPr>
            </a:br>
            <a:r>
              <a:rPr lang="en-US" sz="4800" b="1">
                <a:solidFill>
                  <a:schemeClr val="bg1"/>
                </a:solidFill>
                <a:latin typeface="Arial" charset="0"/>
              </a:rPr>
              <a:t>200</a:t>
            </a:r>
          </a:p>
        </p:txBody>
      </p:sp>
      <p:sp>
        <p:nvSpPr>
          <p:cNvPr id="33852" name="Rectangle 60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53" name="Rectangle 6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CCNA1 v3 Module 1</a:t>
            </a:r>
          </a:p>
        </p:txBody>
      </p:sp>
      <p:sp>
        <p:nvSpPr>
          <p:cNvPr id="4110" name="Rectangle 1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111" name="Group 15"/>
          <p:cNvGrpSpPr>
            <a:grpSpLocks/>
          </p:cNvGrpSpPr>
          <p:nvPr/>
        </p:nvGrpSpPr>
        <p:grpSpPr bwMode="auto">
          <a:xfrm>
            <a:off x="762000" y="4267200"/>
            <a:ext cx="2438400" cy="819150"/>
            <a:chOff x="4848" y="3878"/>
            <a:chExt cx="912" cy="442"/>
          </a:xfrm>
        </p:grpSpPr>
        <p:sp>
          <p:nvSpPr>
            <p:cNvPr id="4112" name="AutoShape 16">
              <a:hlinkClick r:id="" action="ppaction://noaction" highlightClick="1"/>
              <a:hlinkHover r:id="" action="ppaction://macro?name=Click"/>
            </p:cNvPr>
            <p:cNvSpPr>
              <a:spLocks noChangeArrowheads="1"/>
            </p:cNvSpPr>
            <p:nvPr/>
          </p:nvSpPr>
          <p:spPr bwMode="auto">
            <a:xfrm>
              <a:off x="4848" y="3888"/>
              <a:ext cx="912" cy="432"/>
            </a:xfrm>
            <a:prstGeom prst="actionButtonBlank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66667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3" name="Text Box 17">
              <a:hlinkHover r:id="" action="ppaction://macro?name=Click"/>
            </p:cNvPr>
            <p:cNvSpPr txBox="1">
              <a:spLocks noChangeArrowheads="1"/>
            </p:cNvSpPr>
            <p:nvPr/>
          </p:nvSpPr>
          <p:spPr bwMode="auto">
            <a:xfrm>
              <a:off x="4896" y="3878"/>
              <a:ext cx="864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4000" b="1">
                  <a:solidFill>
                    <a:srgbClr val="FFFF00"/>
                  </a:solidFill>
                </a:rPr>
                <a:t>Answer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4100" name="Text Box 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62000" y="2590800"/>
            <a:ext cx="76200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dirty="0" smtClean="0">
                <a:solidFill>
                  <a:schemeClr val="bg1"/>
                </a:solidFill>
              </a:rPr>
              <a:t>This chemical is composed of 3 fatty acid molecules and one glycerol molecule.</a:t>
            </a:r>
            <a:endParaRPr lang="en-US" sz="3600" dirty="0">
              <a:solidFill>
                <a:schemeClr val="bg1"/>
              </a:solidFill>
            </a:endParaRPr>
          </a:p>
          <a:p>
            <a:pPr algn="l">
              <a:spcBef>
                <a:spcPct val="50000"/>
              </a:spcBef>
            </a:pP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159" name="Text Box 6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609600"/>
            <a:ext cx="7620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err="1" smtClean="0">
                <a:solidFill>
                  <a:schemeClr val="bg1"/>
                </a:solidFill>
                <a:latin typeface="Arial" charset="0"/>
              </a:rPr>
              <a:t>Biomolecules</a:t>
            </a:r>
            <a:r>
              <a:rPr lang="en-US" sz="4800" b="1" dirty="0" smtClean="0">
                <a:solidFill>
                  <a:schemeClr val="bg1"/>
                </a:solidFill>
                <a:latin typeface="Arial" charset="0"/>
              </a:rPr>
              <a:t> 1</a:t>
            </a:r>
          </a:p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Arial" charset="0"/>
              </a:rPr>
              <a:t>100</a:t>
            </a:r>
            <a:endParaRPr lang="en-US" sz="36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101" name="Text Box 5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62000" y="5105400"/>
            <a:ext cx="5410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93700" indent="-393700" algn="l"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</a:rPr>
              <a:t>A: </a:t>
            </a:r>
            <a:r>
              <a:rPr lang="en-US" sz="2400" dirty="0" smtClean="0">
                <a:solidFill>
                  <a:schemeClr val="tx1"/>
                </a:solidFill>
              </a:rPr>
              <a:t>What is a lipid (fat or triglyceride)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114" name="AutoShape 18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115" name="Group 19"/>
          <p:cNvGrpSpPr>
            <a:grpSpLocks/>
          </p:cNvGrpSpPr>
          <p:nvPr/>
        </p:nvGrpSpPr>
        <p:grpSpPr bwMode="auto">
          <a:xfrm>
            <a:off x="7772400" y="5943600"/>
            <a:ext cx="1295400" cy="838200"/>
            <a:chOff x="4896" y="3744"/>
            <a:chExt cx="816" cy="528"/>
          </a:xfrm>
        </p:grpSpPr>
        <p:sp>
          <p:nvSpPr>
            <p:cNvPr id="4116" name="Line 20"/>
            <p:cNvSpPr>
              <a:spLocks noChangeShapeType="1"/>
            </p:cNvSpPr>
            <p:nvPr/>
          </p:nvSpPr>
          <p:spPr bwMode="auto">
            <a:xfrm>
              <a:off x="5010" y="3744"/>
              <a:ext cx="0" cy="528"/>
            </a:xfrm>
            <a:prstGeom prst="line">
              <a:avLst/>
            </a:prstGeom>
            <a:noFill/>
            <a:ln w="9525">
              <a:solidFill>
                <a:srgbClr val="5F5F5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17" name="Line 21"/>
            <p:cNvSpPr>
              <a:spLocks noChangeShapeType="1"/>
            </p:cNvSpPr>
            <p:nvPr/>
          </p:nvSpPr>
          <p:spPr bwMode="auto">
            <a:xfrm>
              <a:off x="5154" y="3744"/>
              <a:ext cx="0" cy="528"/>
            </a:xfrm>
            <a:prstGeom prst="line">
              <a:avLst/>
            </a:prstGeom>
            <a:noFill/>
            <a:ln w="9525">
              <a:solidFill>
                <a:srgbClr val="5F5F5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18" name="Line 22"/>
            <p:cNvSpPr>
              <a:spLocks noChangeShapeType="1"/>
            </p:cNvSpPr>
            <p:nvPr/>
          </p:nvSpPr>
          <p:spPr bwMode="auto">
            <a:xfrm>
              <a:off x="5298" y="3744"/>
              <a:ext cx="0" cy="528"/>
            </a:xfrm>
            <a:prstGeom prst="line">
              <a:avLst/>
            </a:prstGeom>
            <a:noFill/>
            <a:ln w="9525">
              <a:solidFill>
                <a:srgbClr val="5F5F5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19" name="Line 23"/>
            <p:cNvSpPr>
              <a:spLocks noChangeShapeType="1"/>
            </p:cNvSpPr>
            <p:nvPr/>
          </p:nvSpPr>
          <p:spPr bwMode="auto">
            <a:xfrm>
              <a:off x="5442" y="3744"/>
              <a:ext cx="0" cy="528"/>
            </a:xfrm>
            <a:prstGeom prst="line">
              <a:avLst/>
            </a:prstGeom>
            <a:noFill/>
            <a:ln w="9525">
              <a:solidFill>
                <a:srgbClr val="5F5F5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20" name="Line 24"/>
            <p:cNvSpPr>
              <a:spLocks noChangeShapeType="1"/>
            </p:cNvSpPr>
            <p:nvPr/>
          </p:nvSpPr>
          <p:spPr bwMode="auto">
            <a:xfrm>
              <a:off x="5586" y="3744"/>
              <a:ext cx="0" cy="528"/>
            </a:xfrm>
            <a:prstGeom prst="line">
              <a:avLst/>
            </a:prstGeom>
            <a:noFill/>
            <a:ln w="9525">
              <a:solidFill>
                <a:srgbClr val="5F5F5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21" name="Line 25"/>
            <p:cNvSpPr>
              <a:spLocks noChangeShapeType="1"/>
            </p:cNvSpPr>
            <p:nvPr/>
          </p:nvSpPr>
          <p:spPr bwMode="auto">
            <a:xfrm>
              <a:off x="4896" y="3840"/>
              <a:ext cx="816" cy="0"/>
            </a:xfrm>
            <a:prstGeom prst="line">
              <a:avLst/>
            </a:prstGeom>
            <a:noFill/>
            <a:ln w="9525">
              <a:solidFill>
                <a:srgbClr val="5F5F5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22" name="Line 26"/>
            <p:cNvSpPr>
              <a:spLocks noChangeShapeType="1"/>
            </p:cNvSpPr>
            <p:nvPr/>
          </p:nvSpPr>
          <p:spPr bwMode="auto">
            <a:xfrm>
              <a:off x="4896" y="3954"/>
              <a:ext cx="816" cy="0"/>
            </a:xfrm>
            <a:prstGeom prst="line">
              <a:avLst/>
            </a:prstGeom>
            <a:noFill/>
            <a:ln w="9525">
              <a:solidFill>
                <a:srgbClr val="5F5F5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23" name="Line 27"/>
            <p:cNvSpPr>
              <a:spLocks noChangeShapeType="1"/>
            </p:cNvSpPr>
            <p:nvPr/>
          </p:nvSpPr>
          <p:spPr bwMode="auto">
            <a:xfrm>
              <a:off x="4896" y="4068"/>
              <a:ext cx="816" cy="0"/>
            </a:xfrm>
            <a:prstGeom prst="line">
              <a:avLst/>
            </a:prstGeom>
            <a:noFill/>
            <a:ln w="9525">
              <a:solidFill>
                <a:srgbClr val="5F5F5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24" name="Line 28"/>
            <p:cNvSpPr>
              <a:spLocks noChangeShapeType="1"/>
            </p:cNvSpPr>
            <p:nvPr/>
          </p:nvSpPr>
          <p:spPr bwMode="auto">
            <a:xfrm>
              <a:off x="4896" y="4182"/>
              <a:ext cx="816" cy="0"/>
            </a:xfrm>
            <a:prstGeom prst="line">
              <a:avLst/>
            </a:prstGeom>
            <a:noFill/>
            <a:ln w="9525">
              <a:solidFill>
                <a:srgbClr val="5F5F5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25" name="Text Box 29"/>
            <p:cNvSpPr txBox="1">
              <a:spLocks noChangeArrowheads="1"/>
            </p:cNvSpPr>
            <p:nvPr/>
          </p:nvSpPr>
          <p:spPr bwMode="auto">
            <a:xfrm>
              <a:off x="4912" y="3764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100</a:t>
              </a:r>
            </a:p>
          </p:txBody>
        </p:sp>
        <p:sp>
          <p:nvSpPr>
            <p:cNvPr id="4126" name="Text Box 30"/>
            <p:cNvSpPr txBox="1">
              <a:spLocks noChangeArrowheads="1"/>
            </p:cNvSpPr>
            <p:nvPr/>
          </p:nvSpPr>
          <p:spPr bwMode="auto">
            <a:xfrm>
              <a:off x="5046" y="3764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100</a:t>
              </a:r>
            </a:p>
          </p:txBody>
        </p:sp>
        <p:sp>
          <p:nvSpPr>
            <p:cNvPr id="4127" name="Text Box 31"/>
            <p:cNvSpPr txBox="1">
              <a:spLocks noChangeArrowheads="1"/>
            </p:cNvSpPr>
            <p:nvPr/>
          </p:nvSpPr>
          <p:spPr bwMode="auto">
            <a:xfrm>
              <a:off x="5187" y="3764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100</a:t>
              </a:r>
            </a:p>
          </p:txBody>
        </p:sp>
        <p:sp>
          <p:nvSpPr>
            <p:cNvPr id="4128" name="Text Box 32"/>
            <p:cNvSpPr txBox="1">
              <a:spLocks noChangeArrowheads="1"/>
            </p:cNvSpPr>
            <p:nvPr/>
          </p:nvSpPr>
          <p:spPr bwMode="auto">
            <a:xfrm>
              <a:off x="5330" y="3764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100</a:t>
              </a:r>
            </a:p>
          </p:txBody>
        </p:sp>
        <p:sp>
          <p:nvSpPr>
            <p:cNvPr id="4129" name="Text Box 33"/>
            <p:cNvSpPr txBox="1">
              <a:spLocks noChangeArrowheads="1"/>
            </p:cNvSpPr>
            <p:nvPr/>
          </p:nvSpPr>
          <p:spPr bwMode="auto">
            <a:xfrm>
              <a:off x="5473" y="3764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100</a:t>
              </a:r>
            </a:p>
          </p:txBody>
        </p:sp>
        <p:sp>
          <p:nvSpPr>
            <p:cNvPr id="4130" name="Text Box 34"/>
            <p:cNvSpPr txBox="1">
              <a:spLocks noChangeArrowheads="1"/>
            </p:cNvSpPr>
            <p:nvPr/>
          </p:nvSpPr>
          <p:spPr bwMode="auto">
            <a:xfrm>
              <a:off x="5610" y="3764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100</a:t>
              </a:r>
            </a:p>
          </p:txBody>
        </p:sp>
        <p:sp>
          <p:nvSpPr>
            <p:cNvPr id="4131" name="Text Box 35"/>
            <p:cNvSpPr txBox="1">
              <a:spLocks noChangeArrowheads="1"/>
            </p:cNvSpPr>
            <p:nvPr/>
          </p:nvSpPr>
          <p:spPr bwMode="auto">
            <a:xfrm>
              <a:off x="4910" y="3866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200</a:t>
              </a:r>
            </a:p>
          </p:txBody>
        </p:sp>
        <p:sp>
          <p:nvSpPr>
            <p:cNvPr id="4132" name="Text Box 36"/>
            <p:cNvSpPr txBox="1">
              <a:spLocks noChangeArrowheads="1"/>
            </p:cNvSpPr>
            <p:nvPr/>
          </p:nvSpPr>
          <p:spPr bwMode="auto">
            <a:xfrm>
              <a:off x="5044" y="3866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200</a:t>
              </a:r>
            </a:p>
          </p:txBody>
        </p:sp>
        <p:sp>
          <p:nvSpPr>
            <p:cNvPr id="4133" name="Text Box 37"/>
            <p:cNvSpPr txBox="1">
              <a:spLocks noChangeArrowheads="1"/>
            </p:cNvSpPr>
            <p:nvPr/>
          </p:nvSpPr>
          <p:spPr bwMode="auto">
            <a:xfrm>
              <a:off x="5185" y="3866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200</a:t>
              </a:r>
            </a:p>
          </p:txBody>
        </p:sp>
        <p:sp>
          <p:nvSpPr>
            <p:cNvPr id="4134" name="Text Box 38"/>
            <p:cNvSpPr txBox="1">
              <a:spLocks noChangeArrowheads="1"/>
            </p:cNvSpPr>
            <p:nvPr/>
          </p:nvSpPr>
          <p:spPr bwMode="auto">
            <a:xfrm>
              <a:off x="5328" y="3866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200</a:t>
              </a:r>
            </a:p>
          </p:txBody>
        </p:sp>
        <p:sp>
          <p:nvSpPr>
            <p:cNvPr id="4135" name="Text Box 39"/>
            <p:cNvSpPr txBox="1">
              <a:spLocks noChangeArrowheads="1"/>
            </p:cNvSpPr>
            <p:nvPr/>
          </p:nvSpPr>
          <p:spPr bwMode="auto">
            <a:xfrm>
              <a:off x="5471" y="3866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200</a:t>
              </a:r>
            </a:p>
          </p:txBody>
        </p:sp>
        <p:sp>
          <p:nvSpPr>
            <p:cNvPr id="4136" name="Text Box 40"/>
            <p:cNvSpPr txBox="1">
              <a:spLocks noChangeArrowheads="1"/>
            </p:cNvSpPr>
            <p:nvPr/>
          </p:nvSpPr>
          <p:spPr bwMode="auto">
            <a:xfrm>
              <a:off x="5608" y="3866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200</a:t>
              </a:r>
            </a:p>
          </p:txBody>
        </p:sp>
        <p:sp>
          <p:nvSpPr>
            <p:cNvPr id="4137" name="Text Box 41"/>
            <p:cNvSpPr txBox="1">
              <a:spLocks noChangeArrowheads="1"/>
            </p:cNvSpPr>
            <p:nvPr/>
          </p:nvSpPr>
          <p:spPr bwMode="auto">
            <a:xfrm>
              <a:off x="4910" y="3982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300</a:t>
              </a:r>
            </a:p>
          </p:txBody>
        </p:sp>
        <p:sp>
          <p:nvSpPr>
            <p:cNvPr id="4138" name="Text Box 42"/>
            <p:cNvSpPr txBox="1">
              <a:spLocks noChangeArrowheads="1"/>
            </p:cNvSpPr>
            <p:nvPr/>
          </p:nvSpPr>
          <p:spPr bwMode="auto">
            <a:xfrm>
              <a:off x="5044" y="3982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300</a:t>
              </a:r>
            </a:p>
          </p:txBody>
        </p:sp>
        <p:sp>
          <p:nvSpPr>
            <p:cNvPr id="4139" name="Text Box 43"/>
            <p:cNvSpPr txBox="1">
              <a:spLocks noChangeArrowheads="1"/>
            </p:cNvSpPr>
            <p:nvPr/>
          </p:nvSpPr>
          <p:spPr bwMode="auto">
            <a:xfrm>
              <a:off x="5185" y="3982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300</a:t>
              </a:r>
            </a:p>
          </p:txBody>
        </p:sp>
        <p:sp>
          <p:nvSpPr>
            <p:cNvPr id="4140" name="Text Box 44"/>
            <p:cNvSpPr txBox="1">
              <a:spLocks noChangeArrowheads="1"/>
            </p:cNvSpPr>
            <p:nvPr/>
          </p:nvSpPr>
          <p:spPr bwMode="auto">
            <a:xfrm>
              <a:off x="5328" y="3982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300</a:t>
              </a:r>
            </a:p>
          </p:txBody>
        </p:sp>
        <p:sp>
          <p:nvSpPr>
            <p:cNvPr id="4141" name="Text Box 45"/>
            <p:cNvSpPr txBox="1">
              <a:spLocks noChangeArrowheads="1"/>
            </p:cNvSpPr>
            <p:nvPr/>
          </p:nvSpPr>
          <p:spPr bwMode="auto">
            <a:xfrm>
              <a:off x="5471" y="3982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300</a:t>
              </a:r>
            </a:p>
          </p:txBody>
        </p:sp>
        <p:sp>
          <p:nvSpPr>
            <p:cNvPr id="4142" name="Text Box 46"/>
            <p:cNvSpPr txBox="1">
              <a:spLocks noChangeArrowheads="1"/>
            </p:cNvSpPr>
            <p:nvPr/>
          </p:nvSpPr>
          <p:spPr bwMode="auto">
            <a:xfrm>
              <a:off x="5608" y="3982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300</a:t>
              </a:r>
            </a:p>
          </p:txBody>
        </p:sp>
        <p:sp>
          <p:nvSpPr>
            <p:cNvPr id="4143" name="Text Box 47"/>
            <p:cNvSpPr txBox="1">
              <a:spLocks noChangeArrowheads="1"/>
            </p:cNvSpPr>
            <p:nvPr/>
          </p:nvSpPr>
          <p:spPr bwMode="auto">
            <a:xfrm>
              <a:off x="4910" y="4098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400</a:t>
              </a:r>
            </a:p>
          </p:txBody>
        </p:sp>
        <p:sp>
          <p:nvSpPr>
            <p:cNvPr id="4144" name="Text Box 48"/>
            <p:cNvSpPr txBox="1">
              <a:spLocks noChangeArrowheads="1"/>
            </p:cNvSpPr>
            <p:nvPr/>
          </p:nvSpPr>
          <p:spPr bwMode="auto">
            <a:xfrm>
              <a:off x="5044" y="4098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400</a:t>
              </a:r>
            </a:p>
          </p:txBody>
        </p:sp>
        <p:sp>
          <p:nvSpPr>
            <p:cNvPr id="4145" name="Text Box 49"/>
            <p:cNvSpPr txBox="1">
              <a:spLocks noChangeArrowheads="1"/>
            </p:cNvSpPr>
            <p:nvPr/>
          </p:nvSpPr>
          <p:spPr bwMode="auto">
            <a:xfrm>
              <a:off x="5185" y="4098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400</a:t>
              </a:r>
            </a:p>
          </p:txBody>
        </p:sp>
        <p:sp>
          <p:nvSpPr>
            <p:cNvPr id="4146" name="Text Box 50"/>
            <p:cNvSpPr txBox="1">
              <a:spLocks noChangeArrowheads="1"/>
            </p:cNvSpPr>
            <p:nvPr/>
          </p:nvSpPr>
          <p:spPr bwMode="auto">
            <a:xfrm>
              <a:off x="5328" y="4098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400</a:t>
              </a:r>
            </a:p>
          </p:txBody>
        </p:sp>
        <p:sp>
          <p:nvSpPr>
            <p:cNvPr id="4147" name="Text Box 51"/>
            <p:cNvSpPr txBox="1">
              <a:spLocks noChangeArrowheads="1"/>
            </p:cNvSpPr>
            <p:nvPr/>
          </p:nvSpPr>
          <p:spPr bwMode="auto">
            <a:xfrm>
              <a:off x="5471" y="4098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400</a:t>
              </a:r>
            </a:p>
          </p:txBody>
        </p:sp>
        <p:sp>
          <p:nvSpPr>
            <p:cNvPr id="4148" name="Text Box 52"/>
            <p:cNvSpPr txBox="1">
              <a:spLocks noChangeArrowheads="1"/>
            </p:cNvSpPr>
            <p:nvPr/>
          </p:nvSpPr>
          <p:spPr bwMode="auto">
            <a:xfrm>
              <a:off x="5608" y="4098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400</a:t>
              </a:r>
            </a:p>
          </p:txBody>
        </p:sp>
        <p:sp>
          <p:nvSpPr>
            <p:cNvPr id="4149" name="Text Box 53"/>
            <p:cNvSpPr txBox="1">
              <a:spLocks noChangeArrowheads="1"/>
            </p:cNvSpPr>
            <p:nvPr/>
          </p:nvSpPr>
          <p:spPr bwMode="auto">
            <a:xfrm>
              <a:off x="4910" y="4210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500</a:t>
              </a:r>
            </a:p>
          </p:txBody>
        </p:sp>
        <p:sp>
          <p:nvSpPr>
            <p:cNvPr id="4150" name="Text Box 54"/>
            <p:cNvSpPr txBox="1">
              <a:spLocks noChangeArrowheads="1"/>
            </p:cNvSpPr>
            <p:nvPr/>
          </p:nvSpPr>
          <p:spPr bwMode="auto">
            <a:xfrm>
              <a:off x="5044" y="4210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500</a:t>
              </a:r>
            </a:p>
          </p:txBody>
        </p:sp>
        <p:sp>
          <p:nvSpPr>
            <p:cNvPr id="4151" name="Text Box 55"/>
            <p:cNvSpPr txBox="1">
              <a:spLocks noChangeArrowheads="1"/>
            </p:cNvSpPr>
            <p:nvPr/>
          </p:nvSpPr>
          <p:spPr bwMode="auto">
            <a:xfrm>
              <a:off x="5185" y="4210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500</a:t>
              </a:r>
            </a:p>
          </p:txBody>
        </p:sp>
        <p:sp>
          <p:nvSpPr>
            <p:cNvPr id="4152" name="Text Box 56"/>
            <p:cNvSpPr txBox="1">
              <a:spLocks noChangeArrowheads="1"/>
            </p:cNvSpPr>
            <p:nvPr/>
          </p:nvSpPr>
          <p:spPr bwMode="auto">
            <a:xfrm>
              <a:off x="5328" y="4210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500</a:t>
              </a:r>
            </a:p>
          </p:txBody>
        </p:sp>
        <p:sp>
          <p:nvSpPr>
            <p:cNvPr id="4153" name="Text Box 57"/>
            <p:cNvSpPr txBox="1">
              <a:spLocks noChangeArrowheads="1"/>
            </p:cNvSpPr>
            <p:nvPr/>
          </p:nvSpPr>
          <p:spPr bwMode="auto">
            <a:xfrm>
              <a:off x="5471" y="4210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500</a:t>
              </a:r>
            </a:p>
          </p:txBody>
        </p:sp>
        <p:sp>
          <p:nvSpPr>
            <p:cNvPr id="4154" name="Text Box 58"/>
            <p:cNvSpPr txBox="1">
              <a:spLocks noChangeArrowheads="1"/>
            </p:cNvSpPr>
            <p:nvPr/>
          </p:nvSpPr>
          <p:spPr bwMode="auto">
            <a:xfrm>
              <a:off x="5608" y="4210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500</a:t>
              </a:r>
            </a:p>
          </p:txBody>
        </p:sp>
      </p:grpSp>
      <p:sp>
        <p:nvSpPr>
          <p:cNvPr id="4155" name="Rectangle 5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56" name="Rectangle 60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58" name="Rectangle 6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524000" y="6553200"/>
            <a:ext cx="6096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 sz="14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CCNA1 v3 Module 1</a:t>
            </a:r>
          </a:p>
        </p:txBody>
      </p:sp>
      <p:sp>
        <p:nvSpPr>
          <p:cNvPr id="34825" name="Rectangle 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4826" name="Group 10"/>
          <p:cNvGrpSpPr>
            <a:grpSpLocks/>
          </p:cNvGrpSpPr>
          <p:nvPr/>
        </p:nvGrpSpPr>
        <p:grpSpPr bwMode="auto">
          <a:xfrm>
            <a:off x="762000" y="4267200"/>
            <a:ext cx="2438400" cy="819150"/>
            <a:chOff x="4848" y="3878"/>
            <a:chExt cx="912" cy="442"/>
          </a:xfrm>
        </p:grpSpPr>
        <p:sp>
          <p:nvSpPr>
            <p:cNvPr id="34827" name="AutoShape 11">
              <a:hlinkClick r:id="" action="ppaction://noaction" highlightClick="1"/>
              <a:hlinkHover r:id="" action="ppaction://macro?name=Click"/>
            </p:cNvPr>
            <p:cNvSpPr>
              <a:spLocks noChangeArrowheads="1"/>
            </p:cNvSpPr>
            <p:nvPr/>
          </p:nvSpPr>
          <p:spPr bwMode="auto">
            <a:xfrm>
              <a:off x="4848" y="3888"/>
              <a:ext cx="912" cy="432"/>
            </a:xfrm>
            <a:prstGeom prst="actionButtonBlank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66667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8" name="Text Box 12">
              <a:hlinkHover r:id="" action="ppaction://macro?name=Click"/>
            </p:cNvPr>
            <p:cNvSpPr txBox="1">
              <a:spLocks noChangeArrowheads="1"/>
            </p:cNvSpPr>
            <p:nvPr/>
          </p:nvSpPr>
          <p:spPr bwMode="auto">
            <a:xfrm>
              <a:off x="4896" y="3878"/>
              <a:ext cx="864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4000" b="1">
                  <a:solidFill>
                    <a:srgbClr val="FFFF00"/>
                  </a:solidFill>
                </a:rPr>
                <a:t>Answer</a:t>
              </a:r>
            </a:p>
          </p:txBody>
        </p:sp>
      </p:grpSp>
      <p:grpSp>
        <p:nvGrpSpPr>
          <p:cNvPr id="34829" name="Group 13"/>
          <p:cNvGrpSpPr>
            <a:grpSpLocks/>
          </p:cNvGrpSpPr>
          <p:nvPr/>
        </p:nvGrpSpPr>
        <p:grpSpPr bwMode="auto">
          <a:xfrm>
            <a:off x="7696200" y="5867400"/>
            <a:ext cx="1447800" cy="990600"/>
            <a:chOff x="4848" y="3696"/>
            <a:chExt cx="912" cy="624"/>
          </a:xfrm>
        </p:grpSpPr>
        <p:sp>
          <p:nvSpPr>
            <p:cNvPr id="34830" name="AutoShape 14">
              <a:hlinkClick r:id="rId4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actionButtonBlank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4831" name="Group 15"/>
            <p:cNvGrpSpPr>
              <a:grpSpLocks/>
            </p:cNvGrpSpPr>
            <p:nvPr/>
          </p:nvGrpSpPr>
          <p:grpSpPr bwMode="auto">
            <a:xfrm>
              <a:off x="4896" y="3744"/>
              <a:ext cx="816" cy="528"/>
              <a:chOff x="4896" y="3744"/>
              <a:chExt cx="816" cy="528"/>
            </a:xfrm>
          </p:grpSpPr>
          <p:sp>
            <p:nvSpPr>
              <p:cNvPr id="34832" name="Line 16"/>
              <p:cNvSpPr>
                <a:spLocks noChangeShapeType="1"/>
              </p:cNvSpPr>
              <p:nvPr/>
            </p:nvSpPr>
            <p:spPr bwMode="auto">
              <a:xfrm>
                <a:off x="5010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33" name="Line 17"/>
              <p:cNvSpPr>
                <a:spLocks noChangeShapeType="1"/>
              </p:cNvSpPr>
              <p:nvPr/>
            </p:nvSpPr>
            <p:spPr bwMode="auto">
              <a:xfrm>
                <a:off x="5154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34" name="Line 18"/>
              <p:cNvSpPr>
                <a:spLocks noChangeShapeType="1"/>
              </p:cNvSpPr>
              <p:nvPr/>
            </p:nvSpPr>
            <p:spPr bwMode="auto">
              <a:xfrm>
                <a:off x="5298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35" name="Line 19"/>
              <p:cNvSpPr>
                <a:spLocks noChangeShapeType="1"/>
              </p:cNvSpPr>
              <p:nvPr/>
            </p:nvSpPr>
            <p:spPr bwMode="auto">
              <a:xfrm>
                <a:off x="5442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36" name="Line 20"/>
              <p:cNvSpPr>
                <a:spLocks noChangeShapeType="1"/>
              </p:cNvSpPr>
              <p:nvPr/>
            </p:nvSpPr>
            <p:spPr bwMode="auto">
              <a:xfrm>
                <a:off x="5586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37" name="Line 21"/>
              <p:cNvSpPr>
                <a:spLocks noChangeShapeType="1"/>
              </p:cNvSpPr>
              <p:nvPr/>
            </p:nvSpPr>
            <p:spPr bwMode="auto">
              <a:xfrm>
                <a:off x="4896" y="3840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38" name="Line 22"/>
              <p:cNvSpPr>
                <a:spLocks noChangeShapeType="1"/>
              </p:cNvSpPr>
              <p:nvPr/>
            </p:nvSpPr>
            <p:spPr bwMode="auto">
              <a:xfrm>
                <a:off x="4896" y="3954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39" name="Line 23"/>
              <p:cNvSpPr>
                <a:spLocks noChangeShapeType="1"/>
              </p:cNvSpPr>
              <p:nvPr/>
            </p:nvSpPr>
            <p:spPr bwMode="auto">
              <a:xfrm>
                <a:off x="4896" y="4068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40" name="Line 24"/>
              <p:cNvSpPr>
                <a:spLocks noChangeShapeType="1"/>
              </p:cNvSpPr>
              <p:nvPr/>
            </p:nvSpPr>
            <p:spPr bwMode="auto">
              <a:xfrm>
                <a:off x="4896" y="4182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41" name="Text Box 25"/>
              <p:cNvSpPr txBox="1">
                <a:spLocks noChangeArrowheads="1"/>
              </p:cNvSpPr>
              <p:nvPr/>
            </p:nvSpPr>
            <p:spPr bwMode="auto">
              <a:xfrm>
                <a:off x="4912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34842" name="Text Box 26"/>
              <p:cNvSpPr txBox="1">
                <a:spLocks noChangeArrowheads="1"/>
              </p:cNvSpPr>
              <p:nvPr/>
            </p:nvSpPr>
            <p:spPr bwMode="auto">
              <a:xfrm>
                <a:off x="5046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34843" name="Text Box 27"/>
              <p:cNvSpPr txBox="1">
                <a:spLocks noChangeArrowheads="1"/>
              </p:cNvSpPr>
              <p:nvPr/>
            </p:nvSpPr>
            <p:spPr bwMode="auto">
              <a:xfrm>
                <a:off x="5187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34844" name="Text Box 28"/>
              <p:cNvSpPr txBox="1">
                <a:spLocks noChangeArrowheads="1"/>
              </p:cNvSpPr>
              <p:nvPr/>
            </p:nvSpPr>
            <p:spPr bwMode="auto">
              <a:xfrm>
                <a:off x="5330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34845" name="Text Box 29"/>
              <p:cNvSpPr txBox="1">
                <a:spLocks noChangeArrowheads="1"/>
              </p:cNvSpPr>
              <p:nvPr/>
            </p:nvSpPr>
            <p:spPr bwMode="auto">
              <a:xfrm>
                <a:off x="5473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34846" name="Text Box 30"/>
              <p:cNvSpPr txBox="1">
                <a:spLocks noChangeArrowheads="1"/>
              </p:cNvSpPr>
              <p:nvPr/>
            </p:nvSpPr>
            <p:spPr bwMode="auto">
              <a:xfrm>
                <a:off x="5610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34847" name="Text Box 31"/>
              <p:cNvSpPr txBox="1">
                <a:spLocks noChangeArrowheads="1"/>
              </p:cNvSpPr>
              <p:nvPr/>
            </p:nvSpPr>
            <p:spPr bwMode="auto">
              <a:xfrm>
                <a:off x="4910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34848" name="Text Box 32"/>
              <p:cNvSpPr txBox="1">
                <a:spLocks noChangeArrowheads="1"/>
              </p:cNvSpPr>
              <p:nvPr/>
            </p:nvSpPr>
            <p:spPr bwMode="auto">
              <a:xfrm>
                <a:off x="5044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34849" name="Text Box 33"/>
              <p:cNvSpPr txBox="1">
                <a:spLocks noChangeArrowheads="1"/>
              </p:cNvSpPr>
              <p:nvPr/>
            </p:nvSpPr>
            <p:spPr bwMode="auto">
              <a:xfrm>
                <a:off x="5185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34850" name="Text Box 34"/>
              <p:cNvSpPr txBox="1">
                <a:spLocks noChangeArrowheads="1"/>
              </p:cNvSpPr>
              <p:nvPr/>
            </p:nvSpPr>
            <p:spPr bwMode="auto">
              <a:xfrm>
                <a:off x="5328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34851" name="Text Box 35"/>
              <p:cNvSpPr txBox="1">
                <a:spLocks noChangeArrowheads="1"/>
              </p:cNvSpPr>
              <p:nvPr/>
            </p:nvSpPr>
            <p:spPr bwMode="auto">
              <a:xfrm>
                <a:off x="5471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34852" name="Text Box 36"/>
              <p:cNvSpPr txBox="1">
                <a:spLocks noChangeArrowheads="1"/>
              </p:cNvSpPr>
              <p:nvPr/>
            </p:nvSpPr>
            <p:spPr bwMode="auto">
              <a:xfrm>
                <a:off x="5608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34853" name="Text Box 37"/>
              <p:cNvSpPr txBox="1">
                <a:spLocks noChangeArrowheads="1"/>
              </p:cNvSpPr>
              <p:nvPr/>
            </p:nvSpPr>
            <p:spPr bwMode="auto">
              <a:xfrm>
                <a:off x="4910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34854" name="Text Box 38"/>
              <p:cNvSpPr txBox="1">
                <a:spLocks noChangeArrowheads="1"/>
              </p:cNvSpPr>
              <p:nvPr/>
            </p:nvSpPr>
            <p:spPr bwMode="auto">
              <a:xfrm>
                <a:off x="5044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34855" name="Text Box 39"/>
              <p:cNvSpPr txBox="1">
                <a:spLocks noChangeArrowheads="1"/>
              </p:cNvSpPr>
              <p:nvPr/>
            </p:nvSpPr>
            <p:spPr bwMode="auto">
              <a:xfrm>
                <a:off x="5185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34856" name="Text Box 40"/>
              <p:cNvSpPr txBox="1">
                <a:spLocks noChangeArrowheads="1"/>
              </p:cNvSpPr>
              <p:nvPr/>
            </p:nvSpPr>
            <p:spPr bwMode="auto">
              <a:xfrm>
                <a:off x="5328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34857" name="Text Box 41"/>
              <p:cNvSpPr txBox="1">
                <a:spLocks noChangeArrowheads="1"/>
              </p:cNvSpPr>
              <p:nvPr/>
            </p:nvSpPr>
            <p:spPr bwMode="auto">
              <a:xfrm>
                <a:off x="5471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34858" name="Text Box 42"/>
              <p:cNvSpPr txBox="1">
                <a:spLocks noChangeArrowheads="1"/>
              </p:cNvSpPr>
              <p:nvPr/>
            </p:nvSpPr>
            <p:spPr bwMode="auto">
              <a:xfrm>
                <a:off x="5608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34859" name="Text Box 43"/>
              <p:cNvSpPr txBox="1">
                <a:spLocks noChangeArrowheads="1"/>
              </p:cNvSpPr>
              <p:nvPr/>
            </p:nvSpPr>
            <p:spPr bwMode="auto">
              <a:xfrm>
                <a:off x="4910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34860" name="Text Box 44"/>
              <p:cNvSpPr txBox="1">
                <a:spLocks noChangeArrowheads="1"/>
              </p:cNvSpPr>
              <p:nvPr/>
            </p:nvSpPr>
            <p:spPr bwMode="auto">
              <a:xfrm>
                <a:off x="5044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34861" name="Text Box 45"/>
              <p:cNvSpPr txBox="1">
                <a:spLocks noChangeArrowheads="1"/>
              </p:cNvSpPr>
              <p:nvPr/>
            </p:nvSpPr>
            <p:spPr bwMode="auto">
              <a:xfrm>
                <a:off x="5185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34862" name="Text Box 46"/>
              <p:cNvSpPr txBox="1">
                <a:spLocks noChangeArrowheads="1"/>
              </p:cNvSpPr>
              <p:nvPr/>
            </p:nvSpPr>
            <p:spPr bwMode="auto">
              <a:xfrm>
                <a:off x="5328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34863" name="Text Box 47"/>
              <p:cNvSpPr txBox="1">
                <a:spLocks noChangeArrowheads="1"/>
              </p:cNvSpPr>
              <p:nvPr/>
            </p:nvSpPr>
            <p:spPr bwMode="auto">
              <a:xfrm>
                <a:off x="5471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34864" name="Text Box 48"/>
              <p:cNvSpPr txBox="1">
                <a:spLocks noChangeArrowheads="1"/>
              </p:cNvSpPr>
              <p:nvPr/>
            </p:nvSpPr>
            <p:spPr bwMode="auto">
              <a:xfrm>
                <a:off x="5608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34865" name="Text Box 49"/>
              <p:cNvSpPr txBox="1">
                <a:spLocks noChangeArrowheads="1"/>
              </p:cNvSpPr>
              <p:nvPr/>
            </p:nvSpPr>
            <p:spPr bwMode="auto">
              <a:xfrm>
                <a:off x="4910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34866" name="Text Box 50"/>
              <p:cNvSpPr txBox="1">
                <a:spLocks noChangeArrowheads="1"/>
              </p:cNvSpPr>
              <p:nvPr/>
            </p:nvSpPr>
            <p:spPr bwMode="auto">
              <a:xfrm>
                <a:off x="5044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34867" name="Text Box 51"/>
              <p:cNvSpPr txBox="1">
                <a:spLocks noChangeArrowheads="1"/>
              </p:cNvSpPr>
              <p:nvPr/>
            </p:nvSpPr>
            <p:spPr bwMode="auto">
              <a:xfrm>
                <a:off x="5185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34868" name="Text Box 52"/>
              <p:cNvSpPr txBox="1">
                <a:spLocks noChangeArrowheads="1"/>
              </p:cNvSpPr>
              <p:nvPr/>
            </p:nvSpPr>
            <p:spPr bwMode="auto">
              <a:xfrm>
                <a:off x="5328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34869" name="Text Box 53"/>
              <p:cNvSpPr txBox="1">
                <a:spLocks noChangeArrowheads="1"/>
              </p:cNvSpPr>
              <p:nvPr/>
            </p:nvSpPr>
            <p:spPr bwMode="auto">
              <a:xfrm>
                <a:off x="5471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34870" name="Text Box 54"/>
              <p:cNvSpPr txBox="1">
                <a:spLocks noChangeArrowheads="1"/>
              </p:cNvSpPr>
              <p:nvPr/>
            </p:nvSpPr>
            <p:spPr bwMode="auto">
              <a:xfrm>
                <a:off x="5608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</p:grpSp>
        <p:sp>
          <p:nvSpPr>
            <p:cNvPr id="34871" name="Rectangle 55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72" name="Rectangle 56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4873" name="Rectangle 5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524000" y="6553200"/>
            <a:ext cx="6096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1400">
                <a:solidFill>
                  <a:schemeClr val="tx1"/>
                </a:solidFill>
              </a:rPr>
              <a:t>CCNA1 v3 Module 1</a:t>
            </a:r>
          </a:p>
        </p:txBody>
      </p:sp>
      <p:sp>
        <p:nvSpPr>
          <p:cNvPr id="34820" name="Text Box 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62000" y="5105400"/>
            <a:ext cx="7543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93700" indent="-393700" algn="l"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</a:rPr>
              <a:t>A: </a:t>
            </a:r>
            <a:r>
              <a:rPr lang="en-US" sz="2400" dirty="0" smtClean="0">
                <a:solidFill>
                  <a:schemeClr val="tx1"/>
                </a:solidFill>
              </a:rPr>
              <a:t>What is they are both polysaccharides?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4821" name="Text Box 5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14400" y="2819400"/>
            <a:ext cx="7620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dirty="0" smtClean="0">
                <a:solidFill>
                  <a:schemeClr val="bg1"/>
                </a:solidFill>
              </a:rPr>
              <a:t>This is one way that cellulose and glycogen are similar?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4875" name="Text Box 59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609600"/>
            <a:ext cx="76200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>
                <a:solidFill>
                  <a:schemeClr val="bg1"/>
                </a:solidFill>
                <a:latin typeface="Arial" charset="0"/>
              </a:rPr>
              <a:t>Potpourri </a:t>
            </a:r>
            <a:br>
              <a:rPr lang="en-US" sz="4800" b="1">
                <a:solidFill>
                  <a:schemeClr val="bg1"/>
                </a:solidFill>
                <a:latin typeface="Arial" charset="0"/>
              </a:rPr>
            </a:br>
            <a:r>
              <a:rPr lang="en-US" sz="4800" b="1">
                <a:solidFill>
                  <a:schemeClr val="bg1"/>
                </a:solidFill>
                <a:latin typeface="Arial" charset="0"/>
              </a:rPr>
              <a:t>300</a:t>
            </a:r>
          </a:p>
        </p:txBody>
      </p:sp>
      <p:sp>
        <p:nvSpPr>
          <p:cNvPr id="34876" name="Rectangle 60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77" name="Rectangle 6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CCNA1 v3 Module 1</a:t>
            </a:r>
          </a:p>
        </p:txBody>
      </p:sp>
      <p:sp>
        <p:nvSpPr>
          <p:cNvPr id="35849" name="Rectangle 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5850" name="Group 10"/>
          <p:cNvGrpSpPr>
            <a:grpSpLocks/>
          </p:cNvGrpSpPr>
          <p:nvPr/>
        </p:nvGrpSpPr>
        <p:grpSpPr bwMode="auto">
          <a:xfrm>
            <a:off x="762000" y="4267200"/>
            <a:ext cx="2438400" cy="819150"/>
            <a:chOff x="4848" y="3878"/>
            <a:chExt cx="912" cy="442"/>
          </a:xfrm>
        </p:grpSpPr>
        <p:sp>
          <p:nvSpPr>
            <p:cNvPr id="35851" name="AutoShape 11">
              <a:hlinkClick r:id="" action="ppaction://noaction" highlightClick="1"/>
              <a:hlinkHover r:id="" action="ppaction://macro?name=Click"/>
            </p:cNvPr>
            <p:cNvSpPr>
              <a:spLocks noChangeArrowheads="1"/>
            </p:cNvSpPr>
            <p:nvPr/>
          </p:nvSpPr>
          <p:spPr bwMode="auto">
            <a:xfrm>
              <a:off x="4848" y="3888"/>
              <a:ext cx="912" cy="432"/>
            </a:xfrm>
            <a:prstGeom prst="actionButtonBlank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66667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2" name="Text Box 12">
              <a:hlinkHover r:id="" action="ppaction://macro?name=Click"/>
            </p:cNvPr>
            <p:cNvSpPr txBox="1">
              <a:spLocks noChangeArrowheads="1"/>
            </p:cNvSpPr>
            <p:nvPr/>
          </p:nvSpPr>
          <p:spPr bwMode="auto">
            <a:xfrm>
              <a:off x="4896" y="3878"/>
              <a:ext cx="864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4000" b="1">
                  <a:solidFill>
                    <a:srgbClr val="FFFF00"/>
                  </a:solidFill>
                </a:rPr>
                <a:t>Answer</a:t>
              </a:r>
            </a:p>
          </p:txBody>
        </p:sp>
      </p:grpSp>
      <p:grpSp>
        <p:nvGrpSpPr>
          <p:cNvPr id="35853" name="Group 13"/>
          <p:cNvGrpSpPr>
            <a:grpSpLocks/>
          </p:cNvGrpSpPr>
          <p:nvPr/>
        </p:nvGrpSpPr>
        <p:grpSpPr bwMode="auto">
          <a:xfrm>
            <a:off x="7696200" y="5867400"/>
            <a:ext cx="1447800" cy="990600"/>
            <a:chOff x="4848" y="3696"/>
            <a:chExt cx="912" cy="624"/>
          </a:xfrm>
        </p:grpSpPr>
        <p:sp>
          <p:nvSpPr>
            <p:cNvPr id="35854" name="AutoShape 14">
              <a:hlinkClick r:id="rId4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actionButtonBlank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5855" name="Group 15"/>
            <p:cNvGrpSpPr>
              <a:grpSpLocks/>
            </p:cNvGrpSpPr>
            <p:nvPr/>
          </p:nvGrpSpPr>
          <p:grpSpPr bwMode="auto">
            <a:xfrm>
              <a:off x="4896" y="3744"/>
              <a:ext cx="816" cy="528"/>
              <a:chOff x="4896" y="3744"/>
              <a:chExt cx="816" cy="528"/>
            </a:xfrm>
          </p:grpSpPr>
          <p:sp>
            <p:nvSpPr>
              <p:cNvPr id="35856" name="Line 16"/>
              <p:cNvSpPr>
                <a:spLocks noChangeShapeType="1"/>
              </p:cNvSpPr>
              <p:nvPr/>
            </p:nvSpPr>
            <p:spPr bwMode="auto">
              <a:xfrm>
                <a:off x="5010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57" name="Line 17"/>
              <p:cNvSpPr>
                <a:spLocks noChangeShapeType="1"/>
              </p:cNvSpPr>
              <p:nvPr/>
            </p:nvSpPr>
            <p:spPr bwMode="auto">
              <a:xfrm>
                <a:off x="5154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58" name="Line 18"/>
              <p:cNvSpPr>
                <a:spLocks noChangeShapeType="1"/>
              </p:cNvSpPr>
              <p:nvPr/>
            </p:nvSpPr>
            <p:spPr bwMode="auto">
              <a:xfrm>
                <a:off x="5298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59" name="Line 19"/>
              <p:cNvSpPr>
                <a:spLocks noChangeShapeType="1"/>
              </p:cNvSpPr>
              <p:nvPr/>
            </p:nvSpPr>
            <p:spPr bwMode="auto">
              <a:xfrm>
                <a:off x="5442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60" name="Line 20"/>
              <p:cNvSpPr>
                <a:spLocks noChangeShapeType="1"/>
              </p:cNvSpPr>
              <p:nvPr/>
            </p:nvSpPr>
            <p:spPr bwMode="auto">
              <a:xfrm>
                <a:off x="5586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61" name="Line 21"/>
              <p:cNvSpPr>
                <a:spLocks noChangeShapeType="1"/>
              </p:cNvSpPr>
              <p:nvPr/>
            </p:nvSpPr>
            <p:spPr bwMode="auto">
              <a:xfrm>
                <a:off x="4896" y="3840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62" name="Line 22"/>
              <p:cNvSpPr>
                <a:spLocks noChangeShapeType="1"/>
              </p:cNvSpPr>
              <p:nvPr/>
            </p:nvSpPr>
            <p:spPr bwMode="auto">
              <a:xfrm>
                <a:off x="4896" y="3954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63" name="Line 23"/>
              <p:cNvSpPr>
                <a:spLocks noChangeShapeType="1"/>
              </p:cNvSpPr>
              <p:nvPr/>
            </p:nvSpPr>
            <p:spPr bwMode="auto">
              <a:xfrm>
                <a:off x="4896" y="4068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64" name="Line 24"/>
              <p:cNvSpPr>
                <a:spLocks noChangeShapeType="1"/>
              </p:cNvSpPr>
              <p:nvPr/>
            </p:nvSpPr>
            <p:spPr bwMode="auto">
              <a:xfrm>
                <a:off x="4896" y="4182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65" name="Text Box 25"/>
              <p:cNvSpPr txBox="1">
                <a:spLocks noChangeArrowheads="1"/>
              </p:cNvSpPr>
              <p:nvPr/>
            </p:nvSpPr>
            <p:spPr bwMode="auto">
              <a:xfrm>
                <a:off x="4912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35866" name="Text Box 26"/>
              <p:cNvSpPr txBox="1">
                <a:spLocks noChangeArrowheads="1"/>
              </p:cNvSpPr>
              <p:nvPr/>
            </p:nvSpPr>
            <p:spPr bwMode="auto">
              <a:xfrm>
                <a:off x="5046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35867" name="Text Box 27"/>
              <p:cNvSpPr txBox="1">
                <a:spLocks noChangeArrowheads="1"/>
              </p:cNvSpPr>
              <p:nvPr/>
            </p:nvSpPr>
            <p:spPr bwMode="auto">
              <a:xfrm>
                <a:off x="5187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35868" name="Text Box 28"/>
              <p:cNvSpPr txBox="1">
                <a:spLocks noChangeArrowheads="1"/>
              </p:cNvSpPr>
              <p:nvPr/>
            </p:nvSpPr>
            <p:spPr bwMode="auto">
              <a:xfrm>
                <a:off x="5330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35869" name="Text Box 29"/>
              <p:cNvSpPr txBox="1">
                <a:spLocks noChangeArrowheads="1"/>
              </p:cNvSpPr>
              <p:nvPr/>
            </p:nvSpPr>
            <p:spPr bwMode="auto">
              <a:xfrm>
                <a:off x="5473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35870" name="Text Box 30"/>
              <p:cNvSpPr txBox="1">
                <a:spLocks noChangeArrowheads="1"/>
              </p:cNvSpPr>
              <p:nvPr/>
            </p:nvSpPr>
            <p:spPr bwMode="auto">
              <a:xfrm>
                <a:off x="5610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35871" name="Text Box 31"/>
              <p:cNvSpPr txBox="1">
                <a:spLocks noChangeArrowheads="1"/>
              </p:cNvSpPr>
              <p:nvPr/>
            </p:nvSpPr>
            <p:spPr bwMode="auto">
              <a:xfrm>
                <a:off x="4910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35872" name="Text Box 32"/>
              <p:cNvSpPr txBox="1">
                <a:spLocks noChangeArrowheads="1"/>
              </p:cNvSpPr>
              <p:nvPr/>
            </p:nvSpPr>
            <p:spPr bwMode="auto">
              <a:xfrm>
                <a:off x="5044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35873" name="Text Box 33"/>
              <p:cNvSpPr txBox="1">
                <a:spLocks noChangeArrowheads="1"/>
              </p:cNvSpPr>
              <p:nvPr/>
            </p:nvSpPr>
            <p:spPr bwMode="auto">
              <a:xfrm>
                <a:off x="5185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35874" name="Text Box 34"/>
              <p:cNvSpPr txBox="1">
                <a:spLocks noChangeArrowheads="1"/>
              </p:cNvSpPr>
              <p:nvPr/>
            </p:nvSpPr>
            <p:spPr bwMode="auto">
              <a:xfrm>
                <a:off x="5328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35875" name="Text Box 35"/>
              <p:cNvSpPr txBox="1">
                <a:spLocks noChangeArrowheads="1"/>
              </p:cNvSpPr>
              <p:nvPr/>
            </p:nvSpPr>
            <p:spPr bwMode="auto">
              <a:xfrm>
                <a:off x="5471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35876" name="Text Box 36"/>
              <p:cNvSpPr txBox="1">
                <a:spLocks noChangeArrowheads="1"/>
              </p:cNvSpPr>
              <p:nvPr/>
            </p:nvSpPr>
            <p:spPr bwMode="auto">
              <a:xfrm>
                <a:off x="5608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35877" name="Text Box 37"/>
              <p:cNvSpPr txBox="1">
                <a:spLocks noChangeArrowheads="1"/>
              </p:cNvSpPr>
              <p:nvPr/>
            </p:nvSpPr>
            <p:spPr bwMode="auto">
              <a:xfrm>
                <a:off x="4910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35878" name="Text Box 38"/>
              <p:cNvSpPr txBox="1">
                <a:spLocks noChangeArrowheads="1"/>
              </p:cNvSpPr>
              <p:nvPr/>
            </p:nvSpPr>
            <p:spPr bwMode="auto">
              <a:xfrm>
                <a:off x="5044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35879" name="Text Box 39"/>
              <p:cNvSpPr txBox="1">
                <a:spLocks noChangeArrowheads="1"/>
              </p:cNvSpPr>
              <p:nvPr/>
            </p:nvSpPr>
            <p:spPr bwMode="auto">
              <a:xfrm>
                <a:off x="5185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35880" name="Text Box 40"/>
              <p:cNvSpPr txBox="1">
                <a:spLocks noChangeArrowheads="1"/>
              </p:cNvSpPr>
              <p:nvPr/>
            </p:nvSpPr>
            <p:spPr bwMode="auto">
              <a:xfrm>
                <a:off x="5328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35881" name="Text Box 41"/>
              <p:cNvSpPr txBox="1">
                <a:spLocks noChangeArrowheads="1"/>
              </p:cNvSpPr>
              <p:nvPr/>
            </p:nvSpPr>
            <p:spPr bwMode="auto">
              <a:xfrm>
                <a:off x="5471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35882" name="Text Box 42"/>
              <p:cNvSpPr txBox="1">
                <a:spLocks noChangeArrowheads="1"/>
              </p:cNvSpPr>
              <p:nvPr/>
            </p:nvSpPr>
            <p:spPr bwMode="auto">
              <a:xfrm>
                <a:off x="5608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35883" name="Text Box 43"/>
              <p:cNvSpPr txBox="1">
                <a:spLocks noChangeArrowheads="1"/>
              </p:cNvSpPr>
              <p:nvPr/>
            </p:nvSpPr>
            <p:spPr bwMode="auto">
              <a:xfrm>
                <a:off x="4910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35884" name="Text Box 44"/>
              <p:cNvSpPr txBox="1">
                <a:spLocks noChangeArrowheads="1"/>
              </p:cNvSpPr>
              <p:nvPr/>
            </p:nvSpPr>
            <p:spPr bwMode="auto">
              <a:xfrm>
                <a:off x="5044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35885" name="Text Box 45"/>
              <p:cNvSpPr txBox="1">
                <a:spLocks noChangeArrowheads="1"/>
              </p:cNvSpPr>
              <p:nvPr/>
            </p:nvSpPr>
            <p:spPr bwMode="auto">
              <a:xfrm>
                <a:off x="5185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35886" name="Text Box 46"/>
              <p:cNvSpPr txBox="1">
                <a:spLocks noChangeArrowheads="1"/>
              </p:cNvSpPr>
              <p:nvPr/>
            </p:nvSpPr>
            <p:spPr bwMode="auto">
              <a:xfrm>
                <a:off x="5328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35887" name="Text Box 47"/>
              <p:cNvSpPr txBox="1">
                <a:spLocks noChangeArrowheads="1"/>
              </p:cNvSpPr>
              <p:nvPr/>
            </p:nvSpPr>
            <p:spPr bwMode="auto">
              <a:xfrm>
                <a:off x="5471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35888" name="Text Box 48"/>
              <p:cNvSpPr txBox="1">
                <a:spLocks noChangeArrowheads="1"/>
              </p:cNvSpPr>
              <p:nvPr/>
            </p:nvSpPr>
            <p:spPr bwMode="auto">
              <a:xfrm>
                <a:off x="5608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35889" name="Text Box 49"/>
              <p:cNvSpPr txBox="1">
                <a:spLocks noChangeArrowheads="1"/>
              </p:cNvSpPr>
              <p:nvPr/>
            </p:nvSpPr>
            <p:spPr bwMode="auto">
              <a:xfrm>
                <a:off x="4910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35890" name="Text Box 50"/>
              <p:cNvSpPr txBox="1">
                <a:spLocks noChangeArrowheads="1"/>
              </p:cNvSpPr>
              <p:nvPr/>
            </p:nvSpPr>
            <p:spPr bwMode="auto">
              <a:xfrm>
                <a:off x="5044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35891" name="Text Box 51"/>
              <p:cNvSpPr txBox="1">
                <a:spLocks noChangeArrowheads="1"/>
              </p:cNvSpPr>
              <p:nvPr/>
            </p:nvSpPr>
            <p:spPr bwMode="auto">
              <a:xfrm>
                <a:off x="5185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35892" name="Text Box 52"/>
              <p:cNvSpPr txBox="1">
                <a:spLocks noChangeArrowheads="1"/>
              </p:cNvSpPr>
              <p:nvPr/>
            </p:nvSpPr>
            <p:spPr bwMode="auto">
              <a:xfrm>
                <a:off x="5328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35893" name="Text Box 53"/>
              <p:cNvSpPr txBox="1">
                <a:spLocks noChangeArrowheads="1"/>
              </p:cNvSpPr>
              <p:nvPr/>
            </p:nvSpPr>
            <p:spPr bwMode="auto">
              <a:xfrm>
                <a:off x="5471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35894" name="Text Box 54"/>
              <p:cNvSpPr txBox="1">
                <a:spLocks noChangeArrowheads="1"/>
              </p:cNvSpPr>
              <p:nvPr/>
            </p:nvSpPr>
            <p:spPr bwMode="auto">
              <a:xfrm>
                <a:off x="5608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</p:grpSp>
        <p:sp>
          <p:nvSpPr>
            <p:cNvPr id="35895" name="Rectangle 55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6" name="Rectangle 56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897" name="Rectangle 5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524000" y="6553200"/>
            <a:ext cx="6096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1400">
                <a:solidFill>
                  <a:schemeClr val="tx1"/>
                </a:solidFill>
              </a:rPr>
              <a:t>CCNA1 v3 Module 1</a:t>
            </a:r>
          </a:p>
        </p:txBody>
      </p:sp>
      <p:sp>
        <p:nvSpPr>
          <p:cNvPr id="35844" name="Text Box 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62000" y="5105400"/>
            <a:ext cx="754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93700" indent="-393700" algn="l"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</a:rPr>
              <a:t>A: </a:t>
            </a:r>
            <a:r>
              <a:rPr lang="en-US" sz="2400" dirty="0" smtClean="0">
                <a:solidFill>
                  <a:schemeClr val="tx1"/>
                </a:solidFill>
              </a:rPr>
              <a:t>What is a </a:t>
            </a:r>
            <a:r>
              <a:rPr lang="en-US" sz="2400" dirty="0" err="1" smtClean="0">
                <a:solidFill>
                  <a:schemeClr val="tx1"/>
                </a:solidFill>
              </a:rPr>
              <a:t>phospholipid</a:t>
            </a:r>
            <a:r>
              <a:rPr lang="en-US" sz="2400" dirty="0" smtClean="0">
                <a:solidFill>
                  <a:schemeClr val="tx1"/>
                </a:solidFill>
              </a:rPr>
              <a:t>?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5845" name="Text Box 5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2362200"/>
            <a:ext cx="7772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dirty="0" smtClean="0">
                <a:solidFill>
                  <a:schemeClr val="bg1"/>
                </a:solidFill>
              </a:rPr>
              <a:t>This structural diagram represents a type of lipid?          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5899" name="Text Box 59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609600"/>
            <a:ext cx="76200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>
                <a:solidFill>
                  <a:schemeClr val="bg1"/>
                </a:solidFill>
                <a:latin typeface="Arial" charset="0"/>
              </a:rPr>
              <a:t>Potpourri</a:t>
            </a:r>
            <a:br>
              <a:rPr lang="en-US" sz="4800" b="1">
                <a:solidFill>
                  <a:schemeClr val="bg1"/>
                </a:solidFill>
                <a:latin typeface="Arial" charset="0"/>
              </a:rPr>
            </a:br>
            <a:r>
              <a:rPr lang="en-US" sz="4800" b="1">
                <a:solidFill>
                  <a:schemeClr val="bg1"/>
                </a:solidFill>
                <a:latin typeface="Arial" charset="0"/>
              </a:rPr>
              <a:t>400</a:t>
            </a:r>
          </a:p>
        </p:txBody>
      </p:sp>
      <p:sp>
        <p:nvSpPr>
          <p:cNvPr id="35900" name="Rectangle 60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901" name="Rectangle 6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57" name="Picture 56" descr="phospholipid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43400" y="3124200"/>
            <a:ext cx="3352800" cy="3208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CCNA1 v3 Module 1</a:t>
            </a:r>
          </a:p>
        </p:txBody>
      </p:sp>
      <p:sp>
        <p:nvSpPr>
          <p:cNvPr id="36873" name="Rectangle 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6874" name="Group 10"/>
          <p:cNvGrpSpPr>
            <a:grpSpLocks/>
          </p:cNvGrpSpPr>
          <p:nvPr/>
        </p:nvGrpSpPr>
        <p:grpSpPr bwMode="auto">
          <a:xfrm>
            <a:off x="762000" y="4267200"/>
            <a:ext cx="2438400" cy="819150"/>
            <a:chOff x="4848" y="3878"/>
            <a:chExt cx="912" cy="442"/>
          </a:xfrm>
        </p:grpSpPr>
        <p:sp>
          <p:nvSpPr>
            <p:cNvPr id="36875" name="AutoShape 11">
              <a:hlinkClick r:id="" action="ppaction://noaction" highlightClick="1"/>
              <a:hlinkHover r:id="" action="ppaction://macro?name=Click"/>
            </p:cNvPr>
            <p:cNvSpPr>
              <a:spLocks noChangeArrowheads="1"/>
            </p:cNvSpPr>
            <p:nvPr/>
          </p:nvSpPr>
          <p:spPr bwMode="auto">
            <a:xfrm>
              <a:off x="4848" y="3888"/>
              <a:ext cx="912" cy="432"/>
            </a:xfrm>
            <a:prstGeom prst="actionButtonBlank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66667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6" name="Text Box 12">
              <a:hlinkHover r:id="" action="ppaction://macro?name=Click"/>
            </p:cNvPr>
            <p:cNvSpPr txBox="1">
              <a:spLocks noChangeArrowheads="1"/>
            </p:cNvSpPr>
            <p:nvPr/>
          </p:nvSpPr>
          <p:spPr bwMode="auto">
            <a:xfrm>
              <a:off x="4896" y="3878"/>
              <a:ext cx="864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4000" b="1">
                  <a:solidFill>
                    <a:srgbClr val="FFFF00"/>
                  </a:solidFill>
                </a:rPr>
                <a:t>Answer</a:t>
              </a:r>
            </a:p>
          </p:txBody>
        </p:sp>
      </p:grpSp>
      <p:grpSp>
        <p:nvGrpSpPr>
          <p:cNvPr id="36877" name="Group 13"/>
          <p:cNvGrpSpPr>
            <a:grpSpLocks/>
          </p:cNvGrpSpPr>
          <p:nvPr/>
        </p:nvGrpSpPr>
        <p:grpSpPr bwMode="auto">
          <a:xfrm>
            <a:off x="7696200" y="5867400"/>
            <a:ext cx="1447800" cy="990600"/>
            <a:chOff x="4848" y="3696"/>
            <a:chExt cx="912" cy="624"/>
          </a:xfrm>
        </p:grpSpPr>
        <p:sp>
          <p:nvSpPr>
            <p:cNvPr id="36878" name="AutoShape 14">
              <a:hlinkClick r:id="rId4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actionButtonBlank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6879" name="Group 15"/>
            <p:cNvGrpSpPr>
              <a:grpSpLocks/>
            </p:cNvGrpSpPr>
            <p:nvPr/>
          </p:nvGrpSpPr>
          <p:grpSpPr bwMode="auto">
            <a:xfrm>
              <a:off x="4896" y="3744"/>
              <a:ext cx="816" cy="528"/>
              <a:chOff x="4896" y="3744"/>
              <a:chExt cx="816" cy="528"/>
            </a:xfrm>
          </p:grpSpPr>
          <p:sp>
            <p:nvSpPr>
              <p:cNvPr id="36880" name="Line 16"/>
              <p:cNvSpPr>
                <a:spLocks noChangeShapeType="1"/>
              </p:cNvSpPr>
              <p:nvPr/>
            </p:nvSpPr>
            <p:spPr bwMode="auto">
              <a:xfrm>
                <a:off x="5010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81" name="Line 17"/>
              <p:cNvSpPr>
                <a:spLocks noChangeShapeType="1"/>
              </p:cNvSpPr>
              <p:nvPr/>
            </p:nvSpPr>
            <p:spPr bwMode="auto">
              <a:xfrm>
                <a:off x="5154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82" name="Line 18"/>
              <p:cNvSpPr>
                <a:spLocks noChangeShapeType="1"/>
              </p:cNvSpPr>
              <p:nvPr/>
            </p:nvSpPr>
            <p:spPr bwMode="auto">
              <a:xfrm>
                <a:off x="5298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83" name="Line 19"/>
              <p:cNvSpPr>
                <a:spLocks noChangeShapeType="1"/>
              </p:cNvSpPr>
              <p:nvPr/>
            </p:nvSpPr>
            <p:spPr bwMode="auto">
              <a:xfrm>
                <a:off x="5442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84" name="Line 20"/>
              <p:cNvSpPr>
                <a:spLocks noChangeShapeType="1"/>
              </p:cNvSpPr>
              <p:nvPr/>
            </p:nvSpPr>
            <p:spPr bwMode="auto">
              <a:xfrm>
                <a:off x="5586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85" name="Line 21"/>
              <p:cNvSpPr>
                <a:spLocks noChangeShapeType="1"/>
              </p:cNvSpPr>
              <p:nvPr/>
            </p:nvSpPr>
            <p:spPr bwMode="auto">
              <a:xfrm>
                <a:off x="4896" y="3840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86" name="Line 22"/>
              <p:cNvSpPr>
                <a:spLocks noChangeShapeType="1"/>
              </p:cNvSpPr>
              <p:nvPr/>
            </p:nvSpPr>
            <p:spPr bwMode="auto">
              <a:xfrm>
                <a:off x="4896" y="3954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87" name="Line 23"/>
              <p:cNvSpPr>
                <a:spLocks noChangeShapeType="1"/>
              </p:cNvSpPr>
              <p:nvPr/>
            </p:nvSpPr>
            <p:spPr bwMode="auto">
              <a:xfrm>
                <a:off x="4896" y="4068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88" name="Line 24"/>
              <p:cNvSpPr>
                <a:spLocks noChangeShapeType="1"/>
              </p:cNvSpPr>
              <p:nvPr/>
            </p:nvSpPr>
            <p:spPr bwMode="auto">
              <a:xfrm>
                <a:off x="4896" y="4182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89" name="Text Box 25"/>
              <p:cNvSpPr txBox="1">
                <a:spLocks noChangeArrowheads="1"/>
              </p:cNvSpPr>
              <p:nvPr/>
            </p:nvSpPr>
            <p:spPr bwMode="auto">
              <a:xfrm>
                <a:off x="4912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36890" name="Text Box 26"/>
              <p:cNvSpPr txBox="1">
                <a:spLocks noChangeArrowheads="1"/>
              </p:cNvSpPr>
              <p:nvPr/>
            </p:nvSpPr>
            <p:spPr bwMode="auto">
              <a:xfrm>
                <a:off x="5046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36891" name="Text Box 27"/>
              <p:cNvSpPr txBox="1">
                <a:spLocks noChangeArrowheads="1"/>
              </p:cNvSpPr>
              <p:nvPr/>
            </p:nvSpPr>
            <p:spPr bwMode="auto">
              <a:xfrm>
                <a:off x="5187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36892" name="Text Box 28"/>
              <p:cNvSpPr txBox="1">
                <a:spLocks noChangeArrowheads="1"/>
              </p:cNvSpPr>
              <p:nvPr/>
            </p:nvSpPr>
            <p:spPr bwMode="auto">
              <a:xfrm>
                <a:off x="5330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36893" name="Text Box 29"/>
              <p:cNvSpPr txBox="1">
                <a:spLocks noChangeArrowheads="1"/>
              </p:cNvSpPr>
              <p:nvPr/>
            </p:nvSpPr>
            <p:spPr bwMode="auto">
              <a:xfrm>
                <a:off x="5473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36894" name="Text Box 30"/>
              <p:cNvSpPr txBox="1">
                <a:spLocks noChangeArrowheads="1"/>
              </p:cNvSpPr>
              <p:nvPr/>
            </p:nvSpPr>
            <p:spPr bwMode="auto">
              <a:xfrm>
                <a:off x="5610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36895" name="Text Box 31"/>
              <p:cNvSpPr txBox="1">
                <a:spLocks noChangeArrowheads="1"/>
              </p:cNvSpPr>
              <p:nvPr/>
            </p:nvSpPr>
            <p:spPr bwMode="auto">
              <a:xfrm>
                <a:off x="4910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36896" name="Text Box 32"/>
              <p:cNvSpPr txBox="1">
                <a:spLocks noChangeArrowheads="1"/>
              </p:cNvSpPr>
              <p:nvPr/>
            </p:nvSpPr>
            <p:spPr bwMode="auto">
              <a:xfrm>
                <a:off x="5044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36897" name="Text Box 33"/>
              <p:cNvSpPr txBox="1">
                <a:spLocks noChangeArrowheads="1"/>
              </p:cNvSpPr>
              <p:nvPr/>
            </p:nvSpPr>
            <p:spPr bwMode="auto">
              <a:xfrm>
                <a:off x="5185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36898" name="Text Box 34"/>
              <p:cNvSpPr txBox="1">
                <a:spLocks noChangeArrowheads="1"/>
              </p:cNvSpPr>
              <p:nvPr/>
            </p:nvSpPr>
            <p:spPr bwMode="auto">
              <a:xfrm>
                <a:off x="5328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36899" name="Text Box 35"/>
              <p:cNvSpPr txBox="1">
                <a:spLocks noChangeArrowheads="1"/>
              </p:cNvSpPr>
              <p:nvPr/>
            </p:nvSpPr>
            <p:spPr bwMode="auto">
              <a:xfrm>
                <a:off x="5471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36900" name="Text Box 36"/>
              <p:cNvSpPr txBox="1">
                <a:spLocks noChangeArrowheads="1"/>
              </p:cNvSpPr>
              <p:nvPr/>
            </p:nvSpPr>
            <p:spPr bwMode="auto">
              <a:xfrm>
                <a:off x="5608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36901" name="Text Box 37"/>
              <p:cNvSpPr txBox="1">
                <a:spLocks noChangeArrowheads="1"/>
              </p:cNvSpPr>
              <p:nvPr/>
            </p:nvSpPr>
            <p:spPr bwMode="auto">
              <a:xfrm>
                <a:off x="4910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36902" name="Text Box 38"/>
              <p:cNvSpPr txBox="1">
                <a:spLocks noChangeArrowheads="1"/>
              </p:cNvSpPr>
              <p:nvPr/>
            </p:nvSpPr>
            <p:spPr bwMode="auto">
              <a:xfrm>
                <a:off x="5044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36903" name="Text Box 39"/>
              <p:cNvSpPr txBox="1">
                <a:spLocks noChangeArrowheads="1"/>
              </p:cNvSpPr>
              <p:nvPr/>
            </p:nvSpPr>
            <p:spPr bwMode="auto">
              <a:xfrm>
                <a:off x="5185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36904" name="Text Box 40"/>
              <p:cNvSpPr txBox="1">
                <a:spLocks noChangeArrowheads="1"/>
              </p:cNvSpPr>
              <p:nvPr/>
            </p:nvSpPr>
            <p:spPr bwMode="auto">
              <a:xfrm>
                <a:off x="5328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36905" name="Text Box 41"/>
              <p:cNvSpPr txBox="1">
                <a:spLocks noChangeArrowheads="1"/>
              </p:cNvSpPr>
              <p:nvPr/>
            </p:nvSpPr>
            <p:spPr bwMode="auto">
              <a:xfrm>
                <a:off x="5471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36906" name="Text Box 42"/>
              <p:cNvSpPr txBox="1">
                <a:spLocks noChangeArrowheads="1"/>
              </p:cNvSpPr>
              <p:nvPr/>
            </p:nvSpPr>
            <p:spPr bwMode="auto">
              <a:xfrm>
                <a:off x="5608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36907" name="Text Box 43"/>
              <p:cNvSpPr txBox="1">
                <a:spLocks noChangeArrowheads="1"/>
              </p:cNvSpPr>
              <p:nvPr/>
            </p:nvSpPr>
            <p:spPr bwMode="auto">
              <a:xfrm>
                <a:off x="4910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36908" name="Text Box 44"/>
              <p:cNvSpPr txBox="1">
                <a:spLocks noChangeArrowheads="1"/>
              </p:cNvSpPr>
              <p:nvPr/>
            </p:nvSpPr>
            <p:spPr bwMode="auto">
              <a:xfrm>
                <a:off x="5044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36909" name="Text Box 45"/>
              <p:cNvSpPr txBox="1">
                <a:spLocks noChangeArrowheads="1"/>
              </p:cNvSpPr>
              <p:nvPr/>
            </p:nvSpPr>
            <p:spPr bwMode="auto">
              <a:xfrm>
                <a:off x="5185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36910" name="Text Box 46"/>
              <p:cNvSpPr txBox="1">
                <a:spLocks noChangeArrowheads="1"/>
              </p:cNvSpPr>
              <p:nvPr/>
            </p:nvSpPr>
            <p:spPr bwMode="auto">
              <a:xfrm>
                <a:off x="5328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36911" name="Text Box 47"/>
              <p:cNvSpPr txBox="1">
                <a:spLocks noChangeArrowheads="1"/>
              </p:cNvSpPr>
              <p:nvPr/>
            </p:nvSpPr>
            <p:spPr bwMode="auto">
              <a:xfrm>
                <a:off x="5471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36912" name="Text Box 48"/>
              <p:cNvSpPr txBox="1">
                <a:spLocks noChangeArrowheads="1"/>
              </p:cNvSpPr>
              <p:nvPr/>
            </p:nvSpPr>
            <p:spPr bwMode="auto">
              <a:xfrm>
                <a:off x="5608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36913" name="Text Box 49"/>
              <p:cNvSpPr txBox="1">
                <a:spLocks noChangeArrowheads="1"/>
              </p:cNvSpPr>
              <p:nvPr/>
            </p:nvSpPr>
            <p:spPr bwMode="auto">
              <a:xfrm>
                <a:off x="4910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36914" name="Text Box 50"/>
              <p:cNvSpPr txBox="1">
                <a:spLocks noChangeArrowheads="1"/>
              </p:cNvSpPr>
              <p:nvPr/>
            </p:nvSpPr>
            <p:spPr bwMode="auto">
              <a:xfrm>
                <a:off x="5044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36915" name="Text Box 51"/>
              <p:cNvSpPr txBox="1">
                <a:spLocks noChangeArrowheads="1"/>
              </p:cNvSpPr>
              <p:nvPr/>
            </p:nvSpPr>
            <p:spPr bwMode="auto">
              <a:xfrm>
                <a:off x="5185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36916" name="Text Box 52"/>
              <p:cNvSpPr txBox="1">
                <a:spLocks noChangeArrowheads="1"/>
              </p:cNvSpPr>
              <p:nvPr/>
            </p:nvSpPr>
            <p:spPr bwMode="auto">
              <a:xfrm>
                <a:off x="5328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36917" name="Text Box 53"/>
              <p:cNvSpPr txBox="1">
                <a:spLocks noChangeArrowheads="1"/>
              </p:cNvSpPr>
              <p:nvPr/>
            </p:nvSpPr>
            <p:spPr bwMode="auto">
              <a:xfrm>
                <a:off x="5471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36918" name="Text Box 54"/>
              <p:cNvSpPr txBox="1">
                <a:spLocks noChangeArrowheads="1"/>
              </p:cNvSpPr>
              <p:nvPr/>
            </p:nvSpPr>
            <p:spPr bwMode="auto">
              <a:xfrm>
                <a:off x="5608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</p:grpSp>
        <p:sp>
          <p:nvSpPr>
            <p:cNvPr id="36919" name="Rectangle 55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20" name="Rectangle 56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6921" name="Rectangle 5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524000" y="6553200"/>
            <a:ext cx="6096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1400">
                <a:solidFill>
                  <a:schemeClr val="tx1"/>
                </a:solidFill>
              </a:rPr>
              <a:t>CCNA1 v3 Module 1</a:t>
            </a:r>
          </a:p>
        </p:txBody>
      </p:sp>
      <p:sp>
        <p:nvSpPr>
          <p:cNvPr id="36868" name="Text Box 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533400" y="5257800"/>
            <a:ext cx="754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93700" indent="-393700" algn="l"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</a:rPr>
              <a:t>A: </a:t>
            </a:r>
            <a:r>
              <a:rPr lang="en-US" sz="2400" dirty="0" smtClean="0">
                <a:solidFill>
                  <a:schemeClr val="tx1"/>
                </a:solidFill>
              </a:rPr>
              <a:t>What is the GI tract or alimentary canal?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6869" name="Text Box 5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14400" y="2286000"/>
            <a:ext cx="7620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dirty="0" smtClean="0">
                <a:solidFill>
                  <a:schemeClr val="bg1"/>
                </a:solidFill>
              </a:rPr>
              <a:t>This is the another term for the digestive tube?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6923" name="Text Box 59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609600"/>
            <a:ext cx="76200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>
                <a:solidFill>
                  <a:schemeClr val="bg1"/>
                </a:solidFill>
                <a:latin typeface="Arial" charset="0"/>
              </a:rPr>
              <a:t>Potpourri </a:t>
            </a:r>
            <a:br>
              <a:rPr lang="en-US" sz="4800" b="1">
                <a:solidFill>
                  <a:schemeClr val="bg1"/>
                </a:solidFill>
                <a:latin typeface="Arial" charset="0"/>
              </a:rPr>
            </a:br>
            <a:r>
              <a:rPr lang="en-US" sz="4800" b="1">
                <a:solidFill>
                  <a:schemeClr val="bg1"/>
                </a:solidFill>
                <a:latin typeface="Arial" charset="0"/>
              </a:rPr>
              <a:t>500</a:t>
            </a:r>
          </a:p>
        </p:txBody>
      </p:sp>
      <p:sp>
        <p:nvSpPr>
          <p:cNvPr id="36924" name="Rectangle 60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925" name="Rectangle 6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926" name="Rectangle 6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CCNA1 v3 Module 1</a:t>
            </a:r>
          </a:p>
        </p:txBody>
      </p:sp>
      <p:sp>
        <p:nvSpPr>
          <p:cNvPr id="37890" name="Rectangle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7891" name="Group 3"/>
          <p:cNvGrpSpPr>
            <a:grpSpLocks/>
          </p:cNvGrpSpPr>
          <p:nvPr/>
        </p:nvGrpSpPr>
        <p:grpSpPr bwMode="auto">
          <a:xfrm>
            <a:off x="762000" y="4267200"/>
            <a:ext cx="2438400" cy="819150"/>
            <a:chOff x="4848" y="3878"/>
            <a:chExt cx="912" cy="442"/>
          </a:xfrm>
        </p:grpSpPr>
        <p:sp>
          <p:nvSpPr>
            <p:cNvPr id="37892" name="AutoShape 4">
              <a:hlinkClick r:id="" action="ppaction://noaction" highlightClick="1"/>
              <a:hlinkHover r:id="" action="ppaction://macro?name=Click"/>
            </p:cNvPr>
            <p:cNvSpPr>
              <a:spLocks noChangeArrowheads="1"/>
            </p:cNvSpPr>
            <p:nvPr/>
          </p:nvSpPr>
          <p:spPr bwMode="auto">
            <a:xfrm>
              <a:off x="4848" y="3888"/>
              <a:ext cx="912" cy="432"/>
            </a:xfrm>
            <a:prstGeom prst="actionButtonBlank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66667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93" name="Text Box 5">
              <a:hlinkHover r:id="" action="ppaction://macro?name=Click"/>
            </p:cNvPr>
            <p:cNvSpPr txBox="1">
              <a:spLocks noChangeArrowheads="1"/>
            </p:cNvSpPr>
            <p:nvPr/>
          </p:nvSpPr>
          <p:spPr bwMode="auto">
            <a:xfrm>
              <a:off x="4896" y="3878"/>
              <a:ext cx="864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4000" b="1">
                  <a:solidFill>
                    <a:srgbClr val="FFFF00"/>
                  </a:solidFill>
                </a:rPr>
                <a:t>Answer</a:t>
              </a:r>
            </a:p>
          </p:txBody>
        </p:sp>
      </p:grpSp>
      <p:sp>
        <p:nvSpPr>
          <p:cNvPr id="37894" name="Text Box 6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762000" y="5105400"/>
            <a:ext cx="754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93700" indent="-393700" algn="l">
              <a:spcBef>
                <a:spcPct val="50000"/>
              </a:spcBef>
            </a:pPr>
            <a:r>
              <a:rPr lang="en-US" sz="2400">
                <a:solidFill>
                  <a:schemeClr val="tx1"/>
                </a:solidFill>
              </a:rPr>
              <a:t>A: Who was Edward Jenner?</a:t>
            </a:r>
          </a:p>
        </p:txBody>
      </p:sp>
      <p:sp>
        <p:nvSpPr>
          <p:cNvPr id="37895" name="Text Box 7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2362200"/>
            <a:ext cx="7620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Name the man who invented the first vaccine.  </a:t>
            </a:r>
          </a:p>
        </p:txBody>
      </p:sp>
      <p:sp>
        <p:nvSpPr>
          <p:cNvPr id="37905" name="AutoShape 1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200" y="381000"/>
            <a:ext cx="8991600" cy="1600200"/>
          </a:xfrm>
          <a:prstGeom prst="ribbon">
            <a:avLst>
              <a:gd name="adj1" fmla="val 12500"/>
              <a:gd name="adj2" fmla="val 50000"/>
            </a:avLst>
          </a:prstGeom>
          <a:solidFill>
            <a:srgbClr val="FFFF99"/>
          </a:solidFill>
          <a:ln w="9525">
            <a:solidFill>
              <a:srgbClr val="CC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6" name="Text Box 8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914400"/>
            <a:ext cx="7620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>
                <a:solidFill>
                  <a:schemeClr val="accent2"/>
                </a:solidFill>
              </a:rPr>
              <a:t>Final Jeopardy</a:t>
            </a:r>
            <a:endParaRPr lang="en-US" sz="3600" b="1">
              <a:solidFill>
                <a:schemeClr val="accent2"/>
              </a:solidFill>
            </a:endParaRPr>
          </a:p>
        </p:txBody>
      </p:sp>
      <p:sp>
        <p:nvSpPr>
          <p:cNvPr id="37904" name="Rectangle 1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524000" y="6553200"/>
            <a:ext cx="6096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1400">
                <a:solidFill>
                  <a:schemeClr val="tx1"/>
                </a:solidFill>
              </a:rPr>
              <a:t>CCNA1 v3 Module 1</a:t>
            </a:r>
          </a:p>
        </p:txBody>
      </p:sp>
      <p:grpSp>
        <p:nvGrpSpPr>
          <p:cNvPr id="37907" name="Group 19"/>
          <p:cNvGrpSpPr>
            <a:grpSpLocks/>
          </p:cNvGrpSpPr>
          <p:nvPr/>
        </p:nvGrpSpPr>
        <p:grpSpPr bwMode="auto">
          <a:xfrm>
            <a:off x="7696200" y="5867400"/>
            <a:ext cx="1447800" cy="990600"/>
            <a:chOff x="4848" y="3696"/>
            <a:chExt cx="912" cy="624"/>
          </a:xfrm>
        </p:grpSpPr>
        <p:sp>
          <p:nvSpPr>
            <p:cNvPr id="37908" name="AutoShape 20">
              <a:hlinkClick r:id="rId5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actionButtonBlank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7909" name="Group 21"/>
            <p:cNvGrpSpPr>
              <a:grpSpLocks/>
            </p:cNvGrpSpPr>
            <p:nvPr/>
          </p:nvGrpSpPr>
          <p:grpSpPr bwMode="auto">
            <a:xfrm>
              <a:off x="4896" y="3744"/>
              <a:ext cx="816" cy="528"/>
              <a:chOff x="4896" y="3744"/>
              <a:chExt cx="816" cy="528"/>
            </a:xfrm>
          </p:grpSpPr>
          <p:sp>
            <p:nvSpPr>
              <p:cNvPr id="37910" name="Line 22"/>
              <p:cNvSpPr>
                <a:spLocks noChangeShapeType="1"/>
              </p:cNvSpPr>
              <p:nvPr/>
            </p:nvSpPr>
            <p:spPr bwMode="auto">
              <a:xfrm>
                <a:off x="5010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11" name="Line 23"/>
              <p:cNvSpPr>
                <a:spLocks noChangeShapeType="1"/>
              </p:cNvSpPr>
              <p:nvPr/>
            </p:nvSpPr>
            <p:spPr bwMode="auto">
              <a:xfrm>
                <a:off x="5154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12" name="Line 24"/>
              <p:cNvSpPr>
                <a:spLocks noChangeShapeType="1"/>
              </p:cNvSpPr>
              <p:nvPr/>
            </p:nvSpPr>
            <p:spPr bwMode="auto">
              <a:xfrm>
                <a:off x="5298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13" name="Line 25"/>
              <p:cNvSpPr>
                <a:spLocks noChangeShapeType="1"/>
              </p:cNvSpPr>
              <p:nvPr/>
            </p:nvSpPr>
            <p:spPr bwMode="auto">
              <a:xfrm>
                <a:off x="5442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14" name="Line 26"/>
              <p:cNvSpPr>
                <a:spLocks noChangeShapeType="1"/>
              </p:cNvSpPr>
              <p:nvPr/>
            </p:nvSpPr>
            <p:spPr bwMode="auto">
              <a:xfrm>
                <a:off x="5586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15" name="Line 27"/>
              <p:cNvSpPr>
                <a:spLocks noChangeShapeType="1"/>
              </p:cNvSpPr>
              <p:nvPr/>
            </p:nvSpPr>
            <p:spPr bwMode="auto">
              <a:xfrm>
                <a:off x="4896" y="3840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16" name="Line 28"/>
              <p:cNvSpPr>
                <a:spLocks noChangeShapeType="1"/>
              </p:cNvSpPr>
              <p:nvPr/>
            </p:nvSpPr>
            <p:spPr bwMode="auto">
              <a:xfrm>
                <a:off x="4896" y="3954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17" name="Line 29"/>
              <p:cNvSpPr>
                <a:spLocks noChangeShapeType="1"/>
              </p:cNvSpPr>
              <p:nvPr/>
            </p:nvSpPr>
            <p:spPr bwMode="auto">
              <a:xfrm>
                <a:off x="4896" y="4068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18" name="Line 30"/>
              <p:cNvSpPr>
                <a:spLocks noChangeShapeType="1"/>
              </p:cNvSpPr>
              <p:nvPr/>
            </p:nvSpPr>
            <p:spPr bwMode="auto">
              <a:xfrm>
                <a:off x="4896" y="4182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19" name="Text Box 31"/>
              <p:cNvSpPr txBox="1">
                <a:spLocks noChangeArrowheads="1"/>
              </p:cNvSpPr>
              <p:nvPr/>
            </p:nvSpPr>
            <p:spPr bwMode="auto">
              <a:xfrm>
                <a:off x="4912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37920" name="Text Box 32"/>
              <p:cNvSpPr txBox="1">
                <a:spLocks noChangeArrowheads="1"/>
              </p:cNvSpPr>
              <p:nvPr/>
            </p:nvSpPr>
            <p:spPr bwMode="auto">
              <a:xfrm>
                <a:off x="5046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37921" name="Text Box 33"/>
              <p:cNvSpPr txBox="1">
                <a:spLocks noChangeArrowheads="1"/>
              </p:cNvSpPr>
              <p:nvPr/>
            </p:nvSpPr>
            <p:spPr bwMode="auto">
              <a:xfrm>
                <a:off x="5187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37922" name="Text Box 34"/>
              <p:cNvSpPr txBox="1">
                <a:spLocks noChangeArrowheads="1"/>
              </p:cNvSpPr>
              <p:nvPr/>
            </p:nvSpPr>
            <p:spPr bwMode="auto">
              <a:xfrm>
                <a:off x="5330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37923" name="Text Box 35"/>
              <p:cNvSpPr txBox="1">
                <a:spLocks noChangeArrowheads="1"/>
              </p:cNvSpPr>
              <p:nvPr/>
            </p:nvSpPr>
            <p:spPr bwMode="auto">
              <a:xfrm>
                <a:off x="5473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37924" name="Text Box 36"/>
              <p:cNvSpPr txBox="1">
                <a:spLocks noChangeArrowheads="1"/>
              </p:cNvSpPr>
              <p:nvPr/>
            </p:nvSpPr>
            <p:spPr bwMode="auto">
              <a:xfrm>
                <a:off x="5610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37925" name="Text Box 37"/>
              <p:cNvSpPr txBox="1">
                <a:spLocks noChangeArrowheads="1"/>
              </p:cNvSpPr>
              <p:nvPr/>
            </p:nvSpPr>
            <p:spPr bwMode="auto">
              <a:xfrm>
                <a:off x="4910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37926" name="Text Box 38"/>
              <p:cNvSpPr txBox="1">
                <a:spLocks noChangeArrowheads="1"/>
              </p:cNvSpPr>
              <p:nvPr/>
            </p:nvSpPr>
            <p:spPr bwMode="auto">
              <a:xfrm>
                <a:off x="5044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37927" name="Text Box 39"/>
              <p:cNvSpPr txBox="1">
                <a:spLocks noChangeArrowheads="1"/>
              </p:cNvSpPr>
              <p:nvPr/>
            </p:nvSpPr>
            <p:spPr bwMode="auto">
              <a:xfrm>
                <a:off x="5185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37928" name="Text Box 40"/>
              <p:cNvSpPr txBox="1">
                <a:spLocks noChangeArrowheads="1"/>
              </p:cNvSpPr>
              <p:nvPr/>
            </p:nvSpPr>
            <p:spPr bwMode="auto">
              <a:xfrm>
                <a:off x="5328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37929" name="Text Box 41"/>
              <p:cNvSpPr txBox="1">
                <a:spLocks noChangeArrowheads="1"/>
              </p:cNvSpPr>
              <p:nvPr/>
            </p:nvSpPr>
            <p:spPr bwMode="auto">
              <a:xfrm>
                <a:off x="5471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37930" name="Text Box 42"/>
              <p:cNvSpPr txBox="1">
                <a:spLocks noChangeArrowheads="1"/>
              </p:cNvSpPr>
              <p:nvPr/>
            </p:nvSpPr>
            <p:spPr bwMode="auto">
              <a:xfrm>
                <a:off x="5608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37931" name="Text Box 43"/>
              <p:cNvSpPr txBox="1">
                <a:spLocks noChangeArrowheads="1"/>
              </p:cNvSpPr>
              <p:nvPr/>
            </p:nvSpPr>
            <p:spPr bwMode="auto">
              <a:xfrm>
                <a:off x="4910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37932" name="Text Box 44"/>
              <p:cNvSpPr txBox="1">
                <a:spLocks noChangeArrowheads="1"/>
              </p:cNvSpPr>
              <p:nvPr/>
            </p:nvSpPr>
            <p:spPr bwMode="auto">
              <a:xfrm>
                <a:off x="5044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37933" name="Text Box 45"/>
              <p:cNvSpPr txBox="1">
                <a:spLocks noChangeArrowheads="1"/>
              </p:cNvSpPr>
              <p:nvPr/>
            </p:nvSpPr>
            <p:spPr bwMode="auto">
              <a:xfrm>
                <a:off x="5185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37934" name="Text Box 46"/>
              <p:cNvSpPr txBox="1">
                <a:spLocks noChangeArrowheads="1"/>
              </p:cNvSpPr>
              <p:nvPr/>
            </p:nvSpPr>
            <p:spPr bwMode="auto">
              <a:xfrm>
                <a:off x="5328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37935" name="Text Box 47"/>
              <p:cNvSpPr txBox="1">
                <a:spLocks noChangeArrowheads="1"/>
              </p:cNvSpPr>
              <p:nvPr/>
            </p:nvSpPr>
            <p:spPr bwMode="auto">
              <a:xfrm>
                <a:off x="5471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37936" name="Text Box 48"/>
              <p:cNvSpPr txBox="1">
                <a:spLocks noChangeArrowheads="1"/>
              </p:cNvSpPr>
              <p:nvPr/>
            </p:nvSpPr>
            <p:spPr bwMode="auto">
              <a:xfrm>
                <a:off x="5608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37937" name="Text Box 49"/>
              <p:cNvSpPr txBox="1">
                <a:spLocks noChangeArrowheads="1"/>
              </p:cNvSpPr>
              <p:nvPr/>
            </p:nvSpPr>
            <p:spPr bwMode="auto">
              <a:xfrm>
                <a:off x="4910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37938" name="Text Box 50"/>
              <p:cNvSpPr txBox="1">
                <a:spLocks noChangeArrowheads="1"/>
              </p:cNvSpPr>
              <p:nvPr/>
            </p:nvSpPr>
            <p:spPr bwMode="auto">
              <a:xfrm>
                <a:off x="5044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37939" name="Text Box 51"/>
              <p:cNvSpPr txBox="1">
                <a:spLocks noChangeArrowheads="1"/>
              </p:cNvSpPr>
              <p:nvPr/>
            </p:nvSpPr>
            <p:spPr bwMode="auto">
              <a:xfrm>
                <a:off x="5185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37940" name="Text Box 52"/>
              <p:cNvSpPr txBox="1">
                <a:spLocks noChangeArrowheads="1"/>
              </p:cNvSpPr>
              <p:nvPr/>
            </p:nvSpPr>
            <p:spPr bwMode="auto">
              <a:xfrm>
                <a:off x="5328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37941" name="Text Box 53"/>
              <p:cNvSpPr txBox="1">
                <a:spLocks noChangeArrowheads="1"/>
              </p:cNvSpPr>
              <p:nvPr/>
            </p:nvSpPr>
            <p:spPr bwMode="auto">
              <a:xfrm>
                <a:off x="5471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37942" name="Text Box 54"/>
              <p:cNvSpPr txBox="1">
                <a:spLocks noChangeArrowheads="1"/>
              </p:cNvSpPr>
              <p:nvPr/>
            </p:nvSpPr>
            <p:spPr bwMode="auto">
              <a:xfrm>
                <a:off x="5608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37943" name="Text Box 55"/>
              <p:cNvSpPr txBox="1">
                <a:spLocks noChangeArrowheads="1"/>
              </p:cNvSpPr>
              <p:nvPr/>
            </p:nvSpPr>
            <p:spPr bwMode="auto">
              <a:xfrm>
                <a:off x="4910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37944" name="Text Box 56"/>
              <p:cNvSpPr txBox="1">
                <a:spLocks noChangeArrowheads="1"/>
              </p:cNvSpPr>
              <p:nvPr/>
            </p:nvSpPr>
            <p:spPr bwMode="auto">
              <a:xfrm>
                <a:off x="5044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37945" name="Text Box 57"/>
              <p:cNvSpPr txBox="1">
                <a:spLocks noChangeArrowheads="1"/>
              </p:cNvSpPr>
              <p:nvPr/>
            </p:nvSpPr>
            <p:spPr bwMode="auto">
              <a:xfrm>
                <a:off x="5185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37946" name="Text Box 58"/>
              <p:cNvSpPr txBox="1">
                <a:spLocks noChangeArrowheads="1"/>
              </p:cNvSpPr>
              <p:nvPr/>
            </p:nvSpPr>
            <p:spPr bwMode="auto">
              <a:xfrm>
                <a:off x="5328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37947" name="Text Box 59"/>
              <p:cNvSpPr txBox="1">
                <a:spLocks noChangeArrowheads="1"/>
              </p:cNvSpPr>
              <p:nvPr/>
            </p:nvSpPr>
            <p:spPr bwMode="auto">
              <a:xfrm>
                <a:off x="5471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37948" name="Text Box 60"/>
              <p:cNvSpPr txBox="1">
                <a:spLocks noChangeArrowheads="1"/>
              </p:cNvSpPr>
              <p:nvPr/>
            </p:nvSpPr>
            <p:spPr bwMode="auto">
              <a:xfrm>
                <a:off x="5608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</p:grpSp>
        <p:sp>
          <p:nvSpPr>
            <p:cNvPr id="37949" name="Rectangle 61">
              <a:hlinkClick r:id="rId5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50" name="Rectangle 62">
              <a:hlinkClick r:id="rId5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7951" name="Rectangle 63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2" name="Rectangle 64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3" name="Rectangle 65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CCNA1 v3 Module 1</a:t>
            </a:r>
          </a:p>
        </p:txBody>
      </p:sp>
      <p:sp>
        <p:nvSpPr>
          <p:cNvPr id="5135" name="Rectangle 1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136" name="Group 16"/>
          <p:cNvGrpSpPr>
            <a:grpSpLocks/>
          </p:cNvGrpSpPr>
          <p:nvPr/>
        </p:nvGrpSpPr>
        <p:grpSpPr bwMode="auto">
          <a:xfrm>
            <a:off x="762000" y="4267200"/>
            <a:ext cx="2438400" cy="819150"/>
            <a:chOff x="4848" y="3878"/>
            <a:chExt cx="912" cy="442"/>
          </a:xfrm>
        </p:grpSpPr>
        <p:sp>
          <p:nvSpPr>
            <p:cNvPr id="5137" name="AutoShape 17">
              <a:hlinkClick r:id="" action="ppaction://noaction" highlightClick="1"/>
              <a:hlinkHover r:id="" action="ppaction://macro?name=Click"/>
            </p:cNvPr>
            <p:cNvSpPr>
              <a:spLocks noChangeArrowheads="1"/>
            </p:cNvSpPr>
            <p:nvPr/>
          </p:nvSpPr>
          <p:spPr bwMode="auto">
            <a:xfrm>
              <a:off x="4848" y="3888"/>
              <a:ext cx="912" cy="432"/>
            </a:xfrm>
            <a:prstGeom prst="actionButtonBlank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66667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8" name="Text Box 18">
              <a:hlinkHover r:id="" action="ppaction://macro?name=Click"/>
            </p:cNvPr>
            <p:cNvSpPr txBox="1">
              <a:spLocks noChangeArrowheads="1"/>
            </p:cNvSpPr>
            <p:nvPr/>
          </p:nvSpPr>
          <p:spPr bwMode="auto">
            <a:xfrm>
              <a:off x="4896" y="3878"/>
              <a:ext cx="864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4000" b="1">
                  <a:solidFill>
                    <a:srgbClr val="FFFF00"/>
                  </a:solidFill>
                </a:rPr>
                <a:t>Answer</a:t>
              </a:r>
            </a:p>
          </p:txBody>
        </p:sp>
      </p:grpSp>
      <p:sp>
        <p:nvSpPr>
          <p:cNvPr id="5124" name="Text Box 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62000" y="5105400"/>
            <a:ext cx="7543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algn="l"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</a:rPr>
              <a:t>A: </a:t>
            </a:r>
            <a:r>
              <a:rPr lang="en-US" sz="2400" dirty="0" smtClean="0">
                <a:solidFill>
                  <a:schemeClr val="tx1"/>
                </a:solidFill>
              </a:rPr>
              <a:t>What are carbon, hydrogen and oxygen.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125" name="Text Box 5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2971800"/>
            <a:ext cx="7620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dirty="0" smtClean="0">
                <a:solidFill>
                  <a:schemeClr val="bg1"/>
                </a:solidFill>
              </a:rPr>
              <a:t>These 3 elements are found in all </a:t>
            </a:r>
            <a:r>
              <a:rPr lang="en-US" sz="3600" dirty="0" err="1" smtClean="0">
                <a:solidFill>
                  <a:schemeClr val="bg1"/>
                </a:solidFill>
              </a:rPr>
              <a:t>biomolecules</a:t>
            </a:r>
            <a:r>
              <a:rPr lang="en-US" sz="3600" dirty="0" smtClean="0">
                <a:solidFill>
                  <a:schemeClr val="bg1"/>
                </a:solidFill>
              </a:rPr>
              <a:t>.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183" name="Rectangle 6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524000" y="6553200"/>
            <a:ext cx="6096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140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186" name="Text Box 66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609600"/>
            <a:ext cx="7620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err="1" smtClean="0">
                <a:solidFill>
                  <a:schemeClr val="bg1"/>
                </a:solidFill>
                <a:latin typeface="Arial" charset="0"/>
              </a:rPr>
              <a:t>Biomolecules</a:t>
            </a:r>
            <a:r>
              <a:rPr lang="en-US" sz="48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4800" b="1" dirty="0" smtClean="0">
                <a:solidFill>
                  <a:schemeClr val="bg1"/>
                </a:solidFill>
                <a:latin typeface="Arial" charset="0"/>
              </a:rPr>
              <a:t>2</a:t>
            </a:r>
            <a:endParaRPr lang="en-US" sz="4800" b="1" dirty="0">
              <a:solidFill>
                <a:schemeClr val="bg1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chemeClr val="bg1"/>
                </a:solidFill>
                <a:latin typeface="Arial" charset="0"/>
              </a:rPr>
              <a:t>200</a:t>
            </a:r>
          </a:p>
        </p:txBody>
      </p:sp>
      <p:sp>
        <p:nvSpPr>
          <p:cNvPr id="5231" name="Rectangle 11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73" name="Rectangle 15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74" name="Rectangle 15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76" name="AutoShape 15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277" name="Group 157"/>
          <p:cNvGrpSpPr>
            <a:grpSpLocks/>
          </p:cNvGrpSpPr>
          <p:nvPr/>
        </p:nvGrpSpPr>
        <p:grpSpPr bwMode="auto">
          <a:xfrm>
            <a:off x="7772400" y="5943600"/>
            <a:ext cx="1295400" cy="838200"/>
            <a:chOff x="4896" y="3744"/>
            <a:chExt cx="816" cy="528"/>
          </a:xfrm>
        </p:grpSpPr>
        <p:sp>
          <p:nvSpPr>
            <p:cNvPr id="5278" name="Line 158"/>
            <p:cNvSpPr>
              <a:spLocks noChangeShapeType="1"/>
            </p:cNvSpPr>
            <p:nvPr/>
          </p:nvSpPr>
          <p:spPr bwMode="auto">
            <a:xfrm>
              <a:off x="5010" y="3744"/>
              <a:ext cx="0" cy="528"/>
            </a:xfrm>
            <a:prstGeom prst="line">
              <a:avLst/>
            </a:prstGeom>
            <a:noFill/>
            <a:ln w="9525">
              <a:solidFill>
                <a:srgbClr val="5F5F5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79" name="Line 159"/>
            <p:cNvSpPr>
              <a:spLocks noChangeShapeType="1"/>
            </p:cNvSpPr>
            <p:nvPr/>
          </p:nvSpPr>
          <p:spPr bwMode="auto">
            <a:xfrm>
              <a:off x="5154" y="3744"/>
              <a:ext cx="0" cy="528"/>
            </a:xfrm>
            <a:prstGeom prst="line">
              <a:avLst/>
            </a:prstGeom>
            <a:noFill/>
            <a:ln w="9525">
              <a:solidFill>
                <a:srgbClr val="5F5F5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80" name="Line 160"/>
            <p:cNvSpPr>
              <a:spLocks noChangeShapeType="1"/>
            </p:cNvSpPr>
            <p:nvPr/>
          </p:nvSpPr>
          <p:spPr bwMode="auto">
            <a:xfrm>
              <a:off x="5298" y="3744"/>
              <a:ext cx="0" cy="528"/>
            </a:xfrm>
            <a:prstGeom prst="line">
              <a:avLst/>
            </a:prstGeom>
            <a:noFill/>
            <a:ln w="9525">
              <a:solidFill>
                <a:srgbClr val="5F5F5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81" name="Line 161"/>
            <p:cNvSpPr>
              <a:spLocks noChangeShapeType="1"/>
            </p:cNvSpPr>
            <p:nvPr/>
          </p:nvSpPr>
          <p:spPr bwMode="auto">
            <a:xfrm>
              <a:off x="5442" y="3744"/>
              <a:ext cx="0" cy="528"/>
            </a:xfrm>
            <a:prstGeom prst="line">
              <a:avLst/>
            </a:prstGeom>
            <a:noFill/>
            <a:ln w="9525">
              <a:solidFill>
                <a:srgbClr val="5F5F5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82" name="Line 162"/>
            <p:cNvSpPr>
              <a:spLocks noChangeShapeType="1"/>
            </p:cNvSpPr>
            <p:nvPr/>
          </p:nvSpPr>
          <p:spPr bwMode="auto">
            <a:xfrm>
              <a:off x="5586" y="3744"/>
              <a:ext cx="0" cy="528"/>
            </a:xfrm>
            <a:prstGeom prst="line">
              <a:avLst/>
            </a:prstGeom>
            <a:noFill/>
            <a:ln w="9525">
              <a:solidFill>
                <a:srgbClr val="5F5F5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83" name="Line 163"/>
            <p:cNvSpPr>
              <a:spLocks noChangeShapeType="1"/>
            </p:cNvSpPr>
            <p:nvPr/>
          </p:nvSpPr>
          <p:spPr bwMode="auto">
            <a:xfrm>
              <a:off x="4896" y="3840"/>
              <a:ext cx="816" cy="0"/>
            </a:xfrm>
            <a:prstGeom prst="line">
              <a:avLst/>
            </a:prstGeom>
            <a:noFill/>
            <a:ln w="9525">
              <a:solidFill>
                <a:srgbClr val="5F5F5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84" name="Line 164"/>
            <p:cNvSpPr>
              <a:spLocks noChangeShapeType="1"/>
            </p:cNvSpPr>
            <p:nvPr/>
          </p:nvSpPr>
          <p:spPr bwMode="auto">
            <a:xfrm>
              <a:off x="4896" y="3954"/>
              <a:ext cx="816" cy="0"/>
            </a:xfrm>
            <a:prstGeom prst="line">
              <a:avLst/>
            </a:prstGeom>
            <a:noFill/>
            <a:ln w="9525">
              <a:solidFill>
                <a:srgbClr val="5F5F5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85" name="Line 165"/>
            <p:cNvSpPr>
              <a:spLocks noChangeShapeType="1"/>
            </p:cNvSpPr>
            <p:nvPr/>
          </p:nvSpPr>
          <p:spPr bwMode="auto">
            <a:xfrm>
              <a:off x="4896" y="4068"/>
              <a:ext cx="816" cy="0"/>
            </a:xfrm>
            <a:prstGeom prst="line">
              <a:avLst/>
            </a:prstGeom>
            <a:noFill/>
            <a:ln w="9525">
              <a:solidFill>
                <a:srgbClr val="5F5F5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86" name="Line 166"/>
            <p:cNvSpPr>
              <a:spLocks noChangeShapeType="1"/>
            </p:cNvSpPr>
            <p:nvPr/>
          </p:nvSpPr>
          <p:spPr bwMode="auto">
            <a:xfrm>
              <a:off x="4896" y="4182"/>
              <a:ext cx="816" cy="0"/>
            </a:xfrm>
            <a:prstGeom prst="line">
              <a:avLst/>
            </a:prstGeom>
            <a:noFill/>
            <a:ln w="9525">
              <a:solidFill>
                <a:srgbClr val="5F5F5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87" name="Text Box 167"/>
            <p:cNvSpPr txBox="1">
              <a:spLocks noChangeArrowheads="1"/>
            </p:cNvSpPr>
            <p:nvPr/>
          </p:nvSpPr>
          <p:spPr bwMode="auto">
            <a:xfrm>
              <a:off x="4912" y="3764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100</a:t>
              </a:r>
            </a:p>
          </p:txBody>
        </p:sp>
        <p:sp>
          <p:nvSpPr>
            <p:cNvPr id="5288" name="Text Box 168"/>
            <p:cNvSpPr txBox="1">
              <a:spLocks noChangeArrowheads="1"/>
            </p:cNvSpPr>
            <p:nvPr/>
          </p:nvSpPr>
          <p:spPr bwMode="auto">
            <a:xfrm>
              <a:off x="5046" y="3764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100</a:t>
              </a:r>
            </a:p>
          </p:txBody>
        </p:sp>
        <p:sp>
          <p:nvSpPr>
            <p:cNvPr id="5289" name="Text Box 169"/>
            <p:cNvSpPr txBox="1">
              <a:spLocks noChangeArrowheads="1"/>
            </p:cNvSpPr>
            <p:nvPr/>
          </p:nvSpPr>
          <p:spPr bwMode="auto">
            <a:xfrm>
              <a:off x="5187" y="3764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100</a:t>
              </a:r>
            </a:p>
          </p:txBody>
        </p:sp>
        <p:sp>
          <p:nvSpPr>
            <p:cNvPr id="5290" name="Text Box 170"/>
            <p:cNvSpPr txBox="1">
              <a:spLocks noChangeArrowheads="1"/>
            </p:cNvSpPr>
            <p:nvPr/>
          </p:nvSpPr>
          <p:spPr bwMode="auto">
            <a:xfrm>
              <a:off x="5330" y="3764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100</a:t>
              </a:r>
            </a:p>
          </p:txBody>
        </p:sp>
        <p:sp>
          <p:nvSpPr>
            <p:cNvPr id="5291" name="Text Box 171"/>
            <p:cNvSpPr txBox="1">
              <a:spLocks noChangeArrowheads="1"/>
            </p:cNvSpPr>
            <p:nvPr/>
          </p:nvSpPr>
          <p:spPr bwMode="auto">
            <a:xfrm>
              <a:off x="5473" y="3764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100</a:t>
              </a:r>
            </a:p>
          </p:txBody>
        </p:sp>
        <p:sp>
          <p:nvSpPr>
            <p:cNvPr id="5292" name="Text Box 172"/>
            <p:cNvSpPr txBox="1">
              <a:spLocks noChangeArrowheads="1"/>
            </p:cNvSpPr>
            <p:nvPr/>
          </p:nvSpPr>
          <p:spPr bwMode="auto">
            <a:xfrm>
              <a:off x="5610" y="3764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100</a:t>
              </a:r>
            </a:p>
          </p:txBody>
        </p:sp>
        <p:sp>
          <p:nvSpPr>
            <p:cNvPr id="5293" name="Text Box 173"/>
            <p:cNvSpPr txBox="1">
              <a:spLocks noChangeArrowheads="1"/>
            </p:cNvSpPr>
            <p:nvPr/>
          </p:nvSpPr>
          <p:spPr bwMode="auto">
            <a:xfrm>
              <a:off x="4910" y="3866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200</a:t>
              </a:r>
            </a:p>
          </p:txBody>
        </p:sp>
        <p:sp>
          <p:nvSpPr>
            <p:cNvPr id="5294" name="Text Box 174"/>
            <p:cNvSpPr txBox="1">
              <a:spLocks noChangeArrowheads="1"/>
            </p:cNvSpPr>
            <p:nvPr/>
          </p:nvSpPr>
          <p:spPr bwMode="auto">
            <a:xfrm>
              <a:off x="5044" y="3866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200</a:t>
              </a:r>
            </a:p>
          </p:txBody>
        </p:sp>
        <p:sp>
          <p:nvSpPr>
            <p:cNvPr id="5295" name="Text Box 175"/>
            <p:cNvSpPr txBox="1">
              <a:spLocks noChangeArrowheads="1"/>
            </p:cNvSpPr>
            <p:nvPr/>
          </p:nvSpPr>
          <p:spPr bwMode="auto">
            <a:xfrm>
              <a:off x="5185" y="3866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200</a:t>
              </a:r>
            </a:p>
          </p:txBody>
        </p:sp>
        <p:sp>
          <p:nvSpPr>
            <p:cNvPr id="5296" name="Text Box 176"/>
            <p:cNvSpPr txBox="1">
              <a:spLocks noChangeArrowheads="1"/>
            </p:cNvSpPr>
            <p:nvPr/>
          </p:nvSpPr>
          <p:spPr bwMode="auto">
            <a:xfrm>
              <a:off x="5328" y="3866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200</a:t>
              </a:r>
            </a:p>
          </p:txBody>
        </p:sp>
        <p:sp>
          <p:nvSpPr>
            <p:cNvPr id="5297" name="Text Box 177"/>
            <p:cNvSpPr txBox="1">
              <a:spLocks noChangeArrowheads="1"/>
            </p:cNvSpPr>
            <p:nvPr/>
          </p:nvSpPr>
          <p:spPr bwMode="auto">
            <a:xfrm>
              <a:off x="5471" y="3866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200</a:t>
              </a:r>
            </a:p>
          </p:txBody>
        </p:sp>
        <p:sp>
          <p:nvSpPr>
            <p:cNvPr id="5298" name="Text Box 178"/>
            <p:cNvSpPr txBox="1">
              <a:spLocks noChangeArrowheads="1"/>
            </p:cNvSpPr>
            <p:nvPr/>
          </p:nvSpPr>
          <p:spPr bwMode="auto">
            <a:xfrm>
              <a:off x="5608" y="3866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200</a:t>
              </a:r>
            </a:p>
          </p:txBody>
        </p:sp>
        <p:sp>
          <p:nvSpPr>
            <p:cNvPr id="5299" name="Text Box 179"/>
            <p:cNvSpPr txBox="1">
              <a:spLocks noChangeArrowheads="1"/>
            </p:cNvSpPr>
            <p:nvPr/>
          </p:nvSpPr>
          <p:spPr bwMode="auto">
            <a:xfrm>
              <a:off x="4910" y="3982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300</a:t>
              </a:r>
            </a:p>
          </p:txBody>
        </p:sp>
        <p:sp>
          <p:nvSpPr>
            <p:cNvPr id="5300" name="Text Box 180"/>
            <p:cNvSpPr txBox="1">
              <a:spLocks noChangeArrowheads="1"/>
            </p:cNvSpPr>
            <p:nvPr/>
          </p:nvSpPr>
          <p:spPr bwMode="auto">
            <a:xfrm>
              <a:off x="5044" y="3982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300</a:t>
              </a:r>
            </a:p>
          </p:txBody>
        </p:sp>
        <p:sp>
          <p:nvSpPr>
            <p:cNvPr id="5301" name="Text Box 181"/>
            <p:cNvSpPr txBox="1">
              <a:spLocks noChangeArrowheads="1"/>
            </p:cNvSpPr>
            <p:nvPr/>
          </p:nvSpPr>
          <p:spPr bwMode="auto">
            <a:xfrm>
              <a:off x="5185" y="3982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300</a:t>
              </a:r>
            </a:p>
          </p:txBody>
        </p:sp>
        <p:sp>
          <p:nvSpPr>
            <p:cNvPr id="5302" name="Text Box 182"/>
            <p:cNvSpPr txBox="1">
              <a:spLocks noChangeArrowheads="1"/>
            </p:cNvSpPr>
            <p:nvPr/>
          </p:nvSpPr>
          <p:spPr bwMode="auto">
            <a:xfrm>
              <a:off x="5328" y="3982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300</a:t>
              </a:r>
            </a:p>
          </p:txBody>
        </p:sp>
        <p:sp>
          <p:nvSpPr>
            <p:cNvPr id="5303" name="Text Box 183"/>
            <p:cNvSpPr txBox="1">
              <a:spLocks noChangeArrowheads="1"/>
            </p:cNvSpPr>
            <p:nvPr/>
          </p:nvSpPr>
          <p:spPr bwMode="auto">
            <a:xfrm>
              <a:off x="5471" y="3982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300</a:t>
              </a:r>
            </a:p>
          </p:txBody>
        </p:sp>
        <p:sp>
          <p:nvSpPr>
            <p:cNvPr id="5304" name="Text Box 184"/>
            <p:cNvSpPr txBox="1">
              <a:spLocks noChangeArrowheads="1"/>
            </p:cNvSpPr>
            <p:nvPr/>
          </p:nvSpPr>
          <p:spPr bwMode="auto">
            <a:xfrm>
              <a:off x="5608" y="3982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300</a:t>
              </a:r>
            </a:p>
          </p:txBody>
        </p:sp>
        <p:sp>
          <p:nvSpPr>
            <p:cNvPr id="5305" name="Text Box 185"/>
            <p:cNvSpPr txBox="1">
              <a:spLocks noChangeArrowheads="1"/>
            </p:cNvSpPr>
            <p:nvPr/>
          </p:nvSpPr>
          <p:spPr bwMode="auto">
            <a:xfrm>
              <a:off x="4910" y="4098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400</a:t>
              </a:r>
            </a:p>
          </p:txBody>
        </p:sp>
        <p:sp>
          <p:nvSpPr>
            <p:cNvPr id="5306" name="Text Box 186"/>
            <p:cNvSpPr txBox="1">
              <a:spLocks noChangeArrowheads="1"/>
            </p:cNvSpPr>
            <p:nvPr/>
          </p:nvSpPr>
          <p:spPr bwMode="auto">
            <a:xfrm>
              <a:off x="5044" y="4098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400</a:t>
              </a:r>
            </a:p>
          </p:txBody>
        </p:sp>
        <p:sp>
          <p:nvSpPr>
            <p:cNvPr id="5307" name="Text Box 187"/>
            <p:cNvSpPr txBox="1">
              <a:spLocks noChangeArrowheads="1"/>
            </p:cNvSpPr>
            <p:nvPr/>
          </p:nvSpPr>
          <p:spPr bwMode="auto">
            <a:xfrm>
              <a:off x="5185" y="4098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400</a:t>
              </a:r>
            </a:p>
          </p:txBody>
        </p:sp>
        <p:sp>
          <p:nvSpPr>
            <p:cNvPr id="5308" name="Text Box 188"/>
            <p:cNvSpPr txBox="1">
              <a:spLocks noChangeArrowheads="1"/>
            </p:cNvSpPr>
            <p:nvPr/>
          </p:nvSpPr>
          <p:spPr bwMode="auto">
            <a:xfrm>
              <a:off x="5328" y="4098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400</a:t>
              </a:r>
            </a:p>
          </p:txBody>
        </p:sp>
        <p:sp>
          <p:nvSpPr>
            <p:cNvPr id="5309" name="Text Box 189"/>
            <p:cNvSpPr txBox="1">
              <a:spLocks noChangeArrowheads="1"/>
            </p:cNvSpPr>
            <p:nvPr/>
          </p:nvSpPr>
          <p:spPr bwMode="auto">
            <a:xfrm>
              <a:off x="5471" y="4098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400</a:t>
              </a:r>
            </a:p>
          </p:txBody>
        </p:sp>
        <p:sp>
          <p:nvSpPr>
            <p:cNvPr id="5310" name="Text Box 190"/>
            <p:cNvSpPr txBox="1">
              <a:spLocks noChangeArrowheads="1"/>
            </p:cNvSpPr>
            <p:nvPr/>
          </p:nvSpPr>
          <p:spPr bwMode="auto">
            <a:xfrm>
              <a:off x="5608" y="4098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400</a:t>
              </a:r>
            </a:p>
          </p:txBody>
        </p:sp>
        <p:sp>
          <p:nvSpPr>
            <p:cNvPr id="5311" name="Text Box 191"/>
            <p:cNvSpPr txBox="1">
              <a:spLocks noChangeArrowheads="1"/>
            </p:cNvSpPr>
            <p:nvPr/>
          </p:nvSpPr>
          <p:spPr bwMode="auto">
            <a:xfrm>
              <a:off x="4910" y="4210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500</a:t>
              </a:r>
            </a:p>
          </p:txBody>
        </p:sp>
        <p:sp>
          <p:nvSpPr>
            <p:cNvPr id="5312" name="Text Box 192"/>
            <p:cNvSpPr txBox="1">
              <a:spLocks noChangeArrowheads="1"/>
            </p:cNvSpPr>
            <p:nvPr/>
          </p:nvSpPr>
          <p:spPr bwMode="auto">
            <a:xfrm>
              <a:off x="5044" y="4210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500</a:t>
              </a:r>
            </a:p>
          </p:txBody>
        </p:sp>
        <p:sp>
          <p:nvSpPr>
            <p:cNvPr id="5313" name="Text Box 193"/>
            <p:cNvSpPr txBox="1">
              <a:spLocks noChangeArrowheads="1"/>
            </p:cNvSpPr>
            <p:nvPr/>
          </p:nvSpPr>
          <p:spPr bwMode="auto">
            <a:xfrm>
              <a:off x="5185" y="4210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500</a:t>
              </a:r>
            </a:p>
          </p:txBody>
        </p:sp>
        <p:sp>
          <p:nvSpPr>
            <p:cNvPr id="5314" name="Text Box 194"/>
            <p:cNvSpPr txBox="1">
              <a:spLocks noChangeArrowheads="1"/>
            </p:cNvSpPr>
            <p:nvPr/>
          </p:nvSpPr>
          <p:spPr bwMode="auto">
            <a:xfrm>
              <a:off x="5328" y="4210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500</a:t>
              </a:r>
            </a:p>
          </p:txBody>
        </p:sp>
        <p:sp>
          <p:nvSpPr>
            <p:cNvPr id="5315" name="Text Box 195"/>
            <p:cNvSpPr txBox="1">
              <a:spLocks noChangeArrowheads="1"/>
            </p:cNvSpPr>
            <p:nvPr/>
          </p:nvSpPr>
          <p:spPr bwMode="auto">
            <a:xfrm>
              <a:off x="5471" y="4210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500</a:t>
              </a:r>
            </a:p>
          </p:txBody>
        </p:sp>
        <p:sp>
          <p:nvSpPr>
            <p:cNvPr id="5316" name="Text Box 196"/>
            <p:cNvSpPr txBox="1">
              <a:spLocks noChangeArrowheads="1"/>
            </p:cNvSpPr>
            <p:nvPr/>
          </p:nvSpPr>
          <p:spPr bwMode="auto">
            <a:xfrm>
              <a:off x="5608" y="4210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500</a:t>
              </a:r>
            </a:p>
          </p:txBody>
        </p:sp>
      </p:grpSp>
      <p:sp>
        <p:nvSpPr>
          <p:cNvPr id="5317" name="Rectangle 19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18" name="Rectangle 198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19" name="Rectangle 19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CCNA1 v3 Module 1</a:t>
            </a:r>
          </a:p>
        </p:txBody>
      </p:sp>
      <p:sp>
        <p:nvSpPr>
          <p:cNvPr id="6201" name="Rectangle 5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202" name="Group 58"/>
          <p:cNvGrpSpPr>
            <a:grpSpLocks/>
          </p:cNvGrpSpPr>
          <p:nvPr/>
        </p:nvGrpSpPr>
        <p:grpSpPr bwMode="auto">
          <a:xfrm>
            <a:off x="762000" y="4267200"/>
            <a:ext cx="2438400" cy="819150"/>
            <a:chOff x="4848" y="3878"/>
            <a:chExt cx="912" cy="442"/>
          </a:xfrm>
        </p:grpSpPr>
        <p:sp>
          <p:nvSpPr>
            <p:cNvPr id="6203" name="AutoShape 59">
              <a:hlinkClick r:id="" action="ppaction://noaction" highlightClick="1"/>
              <a:hlinkHover r:id="" action="ppaction://macro?name=Click"/>
            </p:cNvPr>
            <p:cNvSpPr>
              <a:spLocks noChangeArrowheads="1"/>
            </p:cNvSpPr>
            <p:nvPr/>
          </p:nvSpPr>
          <p:spPr bwMode="auto">
            <a:xfrm>
              <a:off x="4848" y="3888"/>
              <a:ext cx="912" cy="432"/>
            </a:xfrm>
            <a:prstGeom prst="actionButtonBlank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66667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4" name="Text Box 60">
              <a:hlinkHover r:id="" action="ppaction://macro?name=Click"/>
            </p:cNvPr>
            <p:cNvSpPr txBox="1">
              <a:spLocks noChangeArrowheads="1"/>
            </p:cNvSpPr>
            <p:nvPr/>
          </p:nvSpPr>
          <p:spPr bwMode="auto">
            <a:xfrm>
              <a:off x="4896" y="3878"/>
              <a:ext cx="864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4000" b="1">
                  <a:solidFill>
                    <a:srgbClr val="FFFF00"/>
                  </a:solidFill>
                </a:rPr>
                <a:t>Answer</a:t>
              </a:r>
            </a:p>
          </p:txBody>
        </p:sp>
      </p:grpSp>
      <p:grpSp>
        <p:nvGrpSpPr>
          <p:cNvPr id="6205" name="Group 61"/>
          <p:cNvGrpSpPr>
            <a:grpSpLocks/>
          </p:cNvGrpSpPr>
          <p:nvPr/>
        </p:nvGrpSpPr>
        <p:grpSpPr bwMode="auto">
          <a:xfrm>
            <a:off x="7696200" y="5867400"/>
            <a:ext cx="1447800" cy="990600"/>
            <a:chOff x="4848" y="3696"/>
            <a:chExt cx="912" cy="624"/>
          </a:xfrm>
        </p:grpSpPr>
        <p:sp>
          <p:nvSpPr>
            <p:cNvPr id="6206" name="AutoShape 62">
              <a:hlinkClick r:id="rId4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actionButtonBlank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207" name="Group 63"/>
            <p:cNvGrpSpPr>
              <a:grpSpLocks/>
            </p:cNvGrpSpPr>
            <p:nvPr/>
          </p:nvGrpSpPr>
          <p:grpSpPr bwMode="auto">
            <a:xfrm>
              <a:off x="4896" y="3744"/>
              <a:ext cx="816" cy="528"/>
              <a:chOff x="4896" y="3744"/>
              <a:chExt cx="816" cy="528"/>
            </a:xfrm>
          </p:grpSpPr>
          <p:sp>
            <p:nvSpPr>
              <p:cNvPr id="6208" name="Line 64"/>
              <p:cNvSpPr>
                <a:spLocks noChangeShapeType="1"/>
              </p:cNvSpPr>
              <p:nvPr/>
            </p:nvSpPr>
            <p:spPr bwMode="auto">
              <a:xfrm>
                <a:off x="5010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09" name="Line 65"/>
              <p:cNvSpPr>
                <a:spLocks noChangeShapeType="1"/>
              </p:cNvSpPr>
              <p:nvPr/>
            </p:nvSpPr>
            <p:spPr bwMode="auto">
              <a:xfrm>
                <a:off x="5154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10" name="Line 66"/>
              <p:cNvSpPr>
                <a:spLocks noChangeShapeType="1"/>
              </p:cNvSpPr>
              <p:nvPr/>
            </p:nvSpPr>
            <p:spPr bwMode="auto">
              <a:xfrm>
                <a:off x="5298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11" name="Line 67"/>
              <p:cNvSpPr>
                <a:spLocks noChangeShapeType="1"/>
              </p:cNvSpPr>
              <p:nvPr/>
            </p:nvSpPr>
            <p:spPr bwMode="auto">
              <a:xfrm>
                <a:off x="5442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12" name="Line 68"/>
              <p:cNvSpPr>
                <a:spLocks noChangeShapeType="1"/>
              </p:cNvSpPr>
              <p:nvPr/>
            </p:nvSpPr>
            <p:spPr bwMode="auto">
              <a:xfrm>
                <a:off x="5586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13" name="Line 69"/>
              <p:cNvSpPr>
                <a:spLocks noChangeShapeType="1"/>
              </p:cNvSpPr>
              <p:nvPr/>
            </p:nvSpPr>
            <p:spPr bwMode="auto">
              <a:xfrm>
                <a:off x="4896" y="3840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14" name="Line 70"/>
              <p:cNvSpPr>
                <a:spLocks noChangeShapeType="1"/>
              </p:cNvSpPr>
              <p:nvPr/>
            </p:nvSpPr>
            <p:spPr bwMode="auto">
              <a:xfrm>
                <a:off x="4896" y="3954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15" name="Line 71"/>
              <p:cNvSpPr>
                <a:spLocks noChangeShapeType="1"/>
              </p:cNvSpPr>
              <p:nvPr/>
            </p:nvSpPr>
            <p:spPr bwMode="auto">
              <a:xfrm>
                <a:off x="4896" y="4068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16" name="Line 72"/>
              <p:cNvSpPr>
                <a:spLocks noChangeShapeType="1"/>
              </p:cNvSpPr>
              <p:nvPr/>
            </p:nvSpPr>
            <p:spPr bwMode="auto">
              <a:xfrm>
                <a:off x="4896" y="4182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17" name="Text Box 73"/>
              <p:cNvSpPr txBox="1">
                <a:spLocks noChangeArrowheads="1"/>
              </p:cNvSpPr>
              <p:nvPr/>
            </p:nvSpPr>
            <p:spPr bwMode="auto">
              <a:xfrm>
                <a:off x="4912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6218" name="Text Box 74"/>
              <p:cNvSpPr txBox="1">
                <a:spLocks noChangeArrowheads="1"/>
              </p:cNvSpPr>
              <p:nvPr/>
            </p:nvSpPr>
            <p:spPr bwMode="auto">
              <a:xfrm>
                <a:off x="5046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6219" name="Text Box 75"/>
              <p:cNvSpPr txBox="1">
                <a:spLocks noChangeArrowheads="1"/>
              </p:cNvSpPr>
              <p:nvPr/>
            </p:nvSpPr>
            <p:spPr bwMode="auto">
              <a:xfrm>
                <a:off x="5187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6220" name="Text Box 76"/>
              <p:cNvSpPr txBox="1">
                <a:spLocks noChangeArrowheads="1"/>
              </p:cNvSpPr>
              <p:nvPr/>
            </p:nvSpPr>
            <p:spPr bwMode="auto">
              <a:xfrm>
                <a:off x="5330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6221" name="Text Box 77"/>
              <p:cNvSpPr txBox="1">
                <a:spLocks noChangeArrowheads="1"/>
              </p:cNvSpPr>
              <p:nvPr/>
            </p:nvSpPr>
            <p:spPr bwMode="auto">
              <a:xfrm>
                <a:off x="5473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6222" name="Text Box 78"/>
              <p:cNvSpPr txBox="1">
                <a:spLocks noChangeArrowheads="1"/>
              </p:cNvSpPr>
              <p:nvPr/>
            </p:nvSpPr>
            <p:spPr bwMode="auto">
              <a:xfrm>
                <a:off x="5610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6223" name="Text Box 79"/>
              <p:cNvSpPr txBox="1">
                <a:spLocks noChangeArrowheads="1"/>
              </p:cNvSpPr>
              <p:nvPr/>
            </p:nvSpPr>
            <p:spPr bwMode="auto">
              <a:xfrm>
                <a:off x="4910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6224" name="Text Box 80"/>
              <p:cNvSpPr txBox="1">
                <a:spLocks noChangeArrowheads="1"/>
              </p:cNvSpPr>
              <p:nvPr/>
            </p:nvSpPr>
            <p:spPr bwMode="auto">
              <a:xfrm>
                <a:off x="5044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6225" name="Text Box 81"/>
              <p:cNvSpPr txBox="1">
                <a:spLocks noChangeArrowheads="1"/>
              </p:cNvSpPr>
              <p:nvPr/>
            </p:nvSpPr>
            <p:spPr bwMode="auto">
              <a:xfrm>
                <a:off x="5185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6226" name="Text Box 82"/>
              <p:cNvSpPr txBox="1">
                <a:spLocks noChangeArrowheads="1"/>
              </p:cNvSpPr>
              <p:nvPr/>
            </p:nvSpPr>
            <p:spPr bwMode="auto">
              <a:xfrm>
                <a:off x="5328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6227" name="Text Box 83"/>
              <p:cNvSpPr txBox="1">
                <a:spLocks noChangeArrowheads="1"/>
              </p:cNvSpPr>
              <p:nvPr/>
            </p:nvSpPr>
            <p:spPr bwMode="auto">
              <a:xfrm>
                <a:off x="5471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6228" name="Text Box 84"/>
              <p:cNvSpPr txBox="1">
                <a:spLocks noChangeArrowheads="1"/>
              </p:cNvSpPr>
              <p:nvPr/>
            </p:nvSpPr>
            <p:spPr bwMode="auto">
              <a:xfrm>
                <a:off x="5608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6229" name="Text Box 85"/>
              <p:cNvSpPr txBox="1">
                <a:spLocks noChangeArrowheads="1"/>
              </p:cNvSpPr>
              <p:nvPr/>
            </p:nvSpPr>
            <p:spPr bwMode="auto">
              <a:xfrm>
                <a:off x="4910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6230" name="Text Box 86"/>
              <p:cNvSpPr txBox="1">
                <a:spLocks noChangeArrowheads="1"/>
              </p:cNvSpPr>
              <p:nvPr/>
            </p:nvSpPr>
            <p:spPr bwMode="auto">
              <a:xfrm>
                <a:off x="5044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6231" name="Text Box 87"/>
              <p:cNvSpPr txBox="1">
                <a:spLocks noChangeArrowheads="1"/>
              </p:cNvSpPr>
              <p:nvPr/>
            </p:nvSpPr>
            <p:spPr bwMode="auto">
              <a:xfrm>
                <a:off x="5185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6232" name="Text Box 88"/>
              <p:cNvSpPr txBox="1">
                <a:spLocks noChangeArrowheads="1"/>
              </p:cNvSpPr>
              <p:nvPr/>
            </p:nvSpPr>
            <p:spPr bwMode="auto">
              <a:xfrm>
                <a:off x="5328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6233" name="Text Box 89"/>
              <p:cNvSpPr txBox="1">
                <a:spLocks noChangeArrowheads="1"/>
              </p:cNvSpPr>
              <p:nvPr/>
            </p:nvSpPr>
            <p:spPr bwMode="auto">
              <a:xfrm>
                <a:off x="5471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6234" name="Text Box 90"/>
              <p:cNvSpPr txBox="1">
                <a:spLocks noChangeArrowheads="1"/>
              </p:cNvSpPr>
              <p:nvPr/>
            </p:nvSpPr>
            <p:spPr bwMode="auto">
              <a:xfrm>
                <a:off x="5608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6235" name="Text Box 91"/>
              <p:cNvSpPr txBox="1">
                <a:spLocks noChangeArrowheads="1"/>
              </p:cNvSpPr>
              <p:nvPr/>
            </p:nvSpPr>
            <p:spPr bwMode="auto">
              <a:xfrm>
                <a:off x="4910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6236" name="Text Box 92"/>
              <p:cNvSpPr txBox="1">
                <a:spLocks noChangeArrowheads="1"/>
              </p:cNvSpPr>
              <p:nvPr/>
            </p:nvSpPr>
            <p:spPr bwMode="auto">
              <a:xfrm>
                <a:off x="5044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6237" name="Text Box 93"/>
              <p:cNvSpPr txBox="1">
                <a:spLocks noChangeArrowheads="1"/>
              </p:cNvSpPr>
              <p:nvPr/>
            </p:nvSpPr>
            <p:spPr bwMode="auto">
              <a:xfrm>
                <a:off x="5185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6238" name="Text Box 94"/>
              <p:cNvSpPr txBox="1">
                <a:spLocks noChangeArrowheads="1"/>
              </p:cNvSpPr>
              <p:nvPr/>
            </p:nvSpPr>
            <p:spPr bwMode="auto">
              <a:xfrm>
                <a:off x="5328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6239" name="Text Box 95"/>
              <p:cNvSpPr txBox="1">
                <a:spLocks noChangeArrowheads="1"/>
              </p:cNvSpPr>
              <p:nvPr/>
            </p:nvSpPr>
            <p:spPr bwMode="auto">
              <a:xfrm>
                <a:off x="5471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6240" name="Text Box 96"/>
              <p:cNvSpPr txBox="1">
                <a:spLocks noChangeArrowheads="1"/>
              </p:cNvSpPr>
              <p:nvPr/>
            </p:nvSpPr>
            <p:spPr bwMode="auto">
              <a:xfrm>
                <a:off x="5608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6241" name="Text Box 97"/>
              <p:cNvSpPr txBox="1">
                <a:spLocks noChangeArrowheads="1"/>
              </p:cNvSpPr>
              <p:nvPr/>
            </p:nvSpPr>
            <p:spPr bwMode="auto">
              <a:xfrm>
                <a:off x="4910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6242" name="Text Box 98"/>
              <p:cNvSpPr txBox="1">
                <a:spLocks noChangeArrowheads="1"/>
              </p:cNvSpPr>
              <p:nvPr/>
            </p:nvSpPr>
            <p:spPr bwMode="auto">
              <a:xfrm>
                <a:off x="5044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6243" name="Text Box 99"/>
              <p:cNvSpPr txBox="1">
                <a:spLocks noChangeArrowheads="1"/>
              </p:cNvSpPr>
              <p:nvPr/>
            </p:nvSpPr>
            <p:spPr bwMode="auto">
              <a:xfrm>
                <a:off x="5185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6244" name="Text Box 100"/>
              <p:cNvSpPr txBox="1">
                <a:spLocks noChangeArrowheads="1"/>
              </p:cNvSpPr>
              <p:nvPr/>
            </p:nvSpPr>
            <p:spPr bwMode="auto">
              <a:xfrm>
                <a:off x="5328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6245" name="Text Box 101"/>
              <p:cNvSpPr txBox="1">
                <a:spLocks noChangeArrowheads="1"/>
              </p:cNvSpPr>
              <p:nvPr/>
            </p:nvSpPr>
            <p:spPr bwMode="auto">
              <a:xfrm>
                <a:off x="5471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6246" name="Text Box 102"/>
              <p:cNvSpPr txBox="1">
                <a:spLocks noChangeArrowheads="1"/>
              </p:cNvSpPr>
              <p:nvPr/>
            </p:nvSpPr>
            <p:spPr bwMode="auto">
              <a:xfrm>
                <a:off x="5608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</p:grpSp>
        <p:sp>
          <p:nvSpPr>
            <p:cNvPr id="6247" name="Rectangle 103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8" name="Rectangle 104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48" name="Text Box 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62000" y="5105400"/>
            <a:ext cx="754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93700" indent="-393700" algn="l"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</a:rPr>
              <a:t>A: </a:t>
            </a:r>
            <a:r>
              <a:rPr lang="en-US" sz="2400" dirty="0" smtClean="0">
                <a:solidFill>
                  <a:schemeClr val="tx1"/>
                </a:solidFill>
              </a:rPr>
              <a:t>What is a monosaccharide (glucose)?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149" name="Text Box 5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2590800"/>
            <a:ext cx="7620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dirty="0" smtClean="0">
                <a:solidFill>
                  <a:schemeClr val="bg1"/>
                </a:solidFill>
              </a:rPr>
              <a:t>The chemical formula C</a:t>
            </a:r>
            <a:r>
              <a:rPr lang="en-US" sz="3200" baseline="-25000" dirty="0" smtClean="0">
                <a:solidFill>
                  <a:schemeClr val="bg1"/>
                </a:solidFill>
              </a:rPr>
              <a:t>6</a:t>
            </a:r>
            <a:r>
              <a:rPr lang="en-US" sz="3200" dirty="0" smtClean="0">
                <a:solidFill>
                  <a:schemeClr val="bg1"/>
                </a:solidFill>
              </a:rPr>
              <a:t>H</a:t>
            </a:r>
            <a:r>
              <a:rPr lang="en-US" sz="3200" baseline="-25000" dirty="0" smtClean="0">
                <a:solidFill>
                  <a:schemeClr val="bg1"/>
                </a:solidFill>
              </a:rPr>
              <a:t>12</a:t>
            </a:r>
            <a:r>
              <a:rPr lang="en-US" sz="3200" dirty="0" smtClean="0">
                <a:solidFill>
                  <a:schemeClr val="bg1"/>
                </a:solidFill>
              </a:rPr>
              <a:t>O</a:t>
            </a:r>
            <a:r>
              <a:rPr lang="en-US" sz="3200" baseline="-25000" dirty="0" smtClean="0">
                <a:solidFill>
                  <a:schemeClr val="bg1"/>
                </a:solidFill>
              </a:rPr>
              <a:t>6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249" name="Rectangle 10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524000" y="6553200"/>
            <a:ext cx="6096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1400">
                <a:solidFill>
                  <a:schemeClr val="tx1"/>
                </a:solidFill>
              </a:rPr>
              <a:t>CCNA1 v3 Module 1</a:t>
            </a:r>
          </a:p>
        </p:txBody>
      </p:sp>
      <p:sp>
        <p:nvSpPr>
          <p:cNvPr id="6251" name="Text Box 107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609600"/>
            <a:ext cx="7620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err="1" smtClean="0">
                <a:solidFill>
                  <a:schemeClr val="bg1"/>
                </a:solidFill>
                <a:latin typeface="Arial" charset="0"/>
              </a:rPr>
              <a:t>Biomolecules</a:t>
            </a:r>
            <a:r>
              <a:rPr lang="en-US" sz="4800" b="1" dirty="0" smtClean="0">
                <a:solidFill>
                  <a:schemeClr val="bg1"/>
                </a:solidFill>
                <a:latin typeface="Arial" charset="0"/>
              </a:rPr>
              <a:t> 1</a:t>
            </a:r>
          </a:p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Arial" charset="0"/>
              </a:rPr>
              <a:t>300</a:t>
            </a:r>
            <a:endParaRPr lang="en-US" sz="48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252" name="Rectangle 108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53" name="Rectangle 10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54" name="Rectangle 110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CCNA1 v3 Module 1</a:t>
            </a:r>
          </a:p>
        </p:txBody>
      </p:sp>
      <p:sp>
        <p:nvSpPr>
          <p:cNvPr id="7182" name="Rectangle 1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183" name="Group 15"/>
          <p:cNvGrpSpPr>
            <a:grpSpLocks/>
          </p:cNvGrpSpPr>
          <p:nvPr/>
        </p:nvGrpSpPr>
        <p:grpSpPr bwMode="auto">
          <a:xfrm>
            <a:off x="762000" y="4267200"/>
            <a:ext cx="2438400" cy="819150"/>
            <a:chOff x="4848" y="3878"/>
            <a:chExt cx="912" cy="442"/>
          </a:xfrm>
        </p:grpSpPr>
        <p:sp>
          <p:nvSpPr>
            <p:cNvPr id="7184" name="AutoShape 16">
              <a:hlinkClick r:id="" action="ppaction://noaction" highlightClick="1"/>
              <a:hlinkHover r:id="" action="ppaction://macro?name=Click"/>
            </p:cNvPr>
            <p:cNvSpPr>
              <a:spLocks noChangeArrowheads="1"/>
            </p:cNvSpPr>
            <p:nvPr/>
          </p:nvSpPr>
          <p:spPr bwMode="auto">
            <a:xfrm>
              <a:off x="4848" y="3888"/>
              <a:ext cx="912" cy="432"/>
            </a:xfrm>
            <a:prstGeom prst="actionButtonBlank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66667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5" name="Text Box 17">
              <a:hlinkHover r:id="" action="ppaction://macro?name=Click"/>
            </p:cNvPr>
            <p:cNvSpPr txBox="1">
              <a:spLocks noChangeArrowheads="1"/>
            </p:cNvSpPr>
            <p:nvPr/>
          </p:nvSpPr>
          <p:spPr bwMode="auto">
            <a:xfrm>
              <a:off x="4896" y="3878"/>
              <a:ext cx="864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4000" b="1">
                  <a:solidFill>
                    <a:srgbClr val="FFFF00"/>
                  </a:solidFill>
                </a:rPr>
                <a:t>Answer</a:t>
              </a:r>
            </a:p>
          </p:txBody>
        </p:sp>
      </p:grpSp>
      <p:grpSp>
        <p:nvGrpSpPr>
          <p:cNvPr id="7186" name="Group 18"/>
          <p:cNvGrpSpPr>
            <a:grpSpLocks/>
          </p:cNvGrpSpPr>
          <p:nvPr/>
        </p:nvGrpSpPr>
        <p:grpSpPr bwMode="auto">
          <a:xfrm>
            <a:off x="7696200" y="5867400"/>
            <a:ext cx="1447800" cy="990600"/>
            <a:chOff x="4848" y="3696"/>
            <a:chExt cx="912" cy="624"/>
          </a:xfrm>
        </p:grpSpPr>
        <p:sp>
          <p:nvSpPr>
            <p:cNvPr id="7187" name="AutoShape 19">
              <a:hlinkClick r:id="rId4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actionButtonBlank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188" name="Group 20"/>
            <p:cNvGrpSpPr>
              <a:grpSpLocks/>
            </p:cNvGrpSpPr>
            <p:nvPr/>
          </p:nvGrpSpPr>
          <p:grpSpPr bwMode="auto">
            <a:xfrm>
              <a:off x="4896" y="3744"/>
              <a:ext cx="816" cy="528"/>
              <a:chOff x="4896" y="3744"/>
              <a:chExt cx="816" cy="528"/>
            </a:xfrm>
          </p:grpSpPr>
          <p:sp>
            <p:nvSpPr>
              <p:cNvPr id="7189" name="Line 21"/>
              <p:cNvSpPr>
                <a:spLocks noChangeShapeType="1"/>
              </p:cNvSpPr>
              <p:nvPr/>
            </p:nvSpPr>
            <p:spPr bwMode="auto">
              <a:xfrm>
                <a:off x="5010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0" name="Line 22"/>
              <p:cNvSpPr>
                <a:spLocks noChangeShapeType="1"/>
              </p:cNvSpPr>
              <p:nvPr/>
            </p:nvSpPr>
            <p:spPr bwMode="auto">
              <a:xfrm>
                <a:off x="5154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1" name="Line 23"/>
              <p:cNvSpPr>
                <a:spLocks noChangeShapeType="1"/>
              </p:cNvSpPr>
              <p:nvPr/>
            </p:nvSpPr>
            <p:spPr bwMode="auto">
              <a:xfrm>
                <a:off x="5298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2" name="Line 24"/>
              <p:cNvSpPr>
                <a:spLocks noChangeShapeType="1"/>
              </p:cNvSpPr>
              <p:nvPr/>
            </p:nvSpPr>
            <p:spPr bwMode="auto">
              <a:xfrm>
                <a:off x="5442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3" name="Line 25"/>
              <p:cNvSpPr>
                <a:spLocks noChangeShapeType="1"/>
              </p:cNvSpPr>
              <p:nvPr/>
            </p:nvSpPr>
            <p:spPr bwMode="auto">
              <a:xfrm>
                <a:off x="5586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4" name="Line 26"/>
              <p:cNvSpPr>
                <a:spLocks noChangeShapeType="1"/>
              </p:cNvSpPr>
              <p:nvPr/>
            </p:nvSpPr>
            <p:spPr bwMode="auto">
              <a:xfrm>
                <a:off x="4896" y="3840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5" name="Line 27"/>
              <p:cNvSpPr>
                <a:spLocks noChangeShapeType="1"/>
              </p:cNvSpPr>
              <p:nvPr/>
            </p:nvSpPr>
            <p:spPr bwMode="auto">
              <a:xfrm>
                <a:off x="4896" y="3954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6" name="Line 28"/>
              <p:cNvSpPr>
                <a:spLocks noChangeShapeType="1"/>
              </p:cNvSpPr>
              <p:nvPr/>
            </p:nvSpPr>
            <p:spPr bwMode="auto">
              <a:xfrm>
                <a:off x="4896" y="4068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7" name="Line 29"/>
              <p:cNvSpPr>
                <a:spLocks noChangeShapeType="1"/>
              </p:cNvSpPr>
              <p:nvPr/>
            </p:nvSpPr>
            <p:spPr bwMode="auto">
              <a:xfrm>
                <a:off x="4896" y="4182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8" name="Text Box 30"/>
              <p:cNvSpPr txBox="1">
                <a:spLocks noChangeArrowheads="1"/>
              </p:cNvSpPr>
              <p:nvPr/>
            </p:nvSpPr>
            <p:spPr bwMode="auto">
              <a:xfrm>
                <a:off x="4912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7199" name="Text Box 31"/>
              <p:cNvSpPr txBox="1">
                <a:spLocks noChangeArrowheads="1"/>
              </p:cNvSpPr>
              <p:nvPr/>
            </p:nvSpPr>
            <p:spPr bwMode="auto">
              <a:xfrm>
                <a:off x="5046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7200" name="Text Box 32"/>
              <p:cNvSpPr txBox="1">
                <a:spLocks noChangeArrowheads="1"/>
              </p:cNvSpPr>
              <p:nvPr/>
            </p:nvSpPr>
            <p:spPr bwMode="auto">
              <a:xfrm>
                <a:off x="5187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7201" name="Text Box 33"/>
              <p:cNvSpPr txBox="1">
                <a:spLocks noChangeArrowheads="1"/>
              </p:cNvSpPr>
              <p:nvPr/>
            </p:nvSpPr>
            <p:spPr bwMode="auto">
              <a:xfrm>
                <a:off x="5330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7202" name="Text Box 34"/>
              <p:cNvSpPr txBox="1">
                <a:spLocks noChangeArrowheads="1"/>
              </p:cNvSpPr>
              <p:nvPr/>
            </p:nvSpPr>
            <p:spPr bwMode="auto">
              <a:xfrm>
                <a:off x="5473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7203" name="Text Box 35"/>
              <p:cNvSpPr txBox="1">
                <a:spLocks noChangeArrowheads="1"/>
              </p:cNvSpPr>
              <p:nvPr/>
            </p:nvSpPr>
            <p:spPr bwMode="auto">
              <a:xfrm>
                <a:off x="5610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7204" name="Text Box 36"/>
              <p:cNvSpPr txBox="1">
                <a:spLocks noChangeArrowheads="1"/>
              </p:cNvSpPr>
              <p:nvPr/>
            </p:nvSpPr>
            <p:spPr bwMode="auto">
              <a:xfrm>
                <a:off x="4910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7205" name="Text Box 37"/>
              <p:cNvSpPr txBox="1">
                <a:spLocks noChangeArrowheads="1"/>
              </p:cNvSpPr>
              <p:nvPr/>
            </p:nvSpPr>
            <p:spPr bwMode="auto">
              <a:xfrm>
                <a:off x="5044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7206" name="Text Box 38"/>
              <p:cNvSpPr txBox="1">
                <a:spLocks noChangeArrowheads="1"/>
              </p:cNvSpPr>
              <p:nvPr/>
            </p:nvSpPr>
            <p:spPr bwMode="auto">
              <a:xfrm>
                <a:off x="5185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7207" name="Text Box 39"/>
              <p:cNvSpPr txBox="1">
                <a:spLocks noChangeArrowheads="1"/>
              </p:cNvSpPr>
              <p:nvPr/>
            </p:nvSpPr>
            <p:spPr bwMode="auto">
              <a:xfrm>
                <a:off x="5328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7208" name="Text Box 40"/>
              <p:cNvSpPr txBox="1">
                <a:spLocks noChangeArrowheads="1"/>
              </p:cNvSpPr>
              <p:nvPr/>
            </p:nvSpPr>
            <p:spPr bwMode="auto">
              <a:xfrm>
                <a:off x="5471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7209" name="Text Box 41"/>
              <p:cNvSpPr txBox="1">
                <a:spLocks noChangeArrowheads="1"/>
              </p:cNvSpPr>
              <p:nvPr/>
            </p:nvSpPr>
            <p:spPr bwMode="auto">
              <a:xfrm>
                <a:off x="5608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7210" name="Text Box 42"/>
              <p:cNvSpPr txBox="1">
                <a:spLocks noChangeArrowheads="1"/>
              </p:cNvSpPr>
              <p:nvPr/>
            </p:nvSpPr>
            <p:spPr bwMode="auto">
              <a:xfrm>
                <a:off x="4910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7211" name="Text Box 43"/>
              <p:cNvSpPr txBox="1">
                <a:spLocks noChangeArrowheads="1"/>
              </p:cNvSpPr>
              <p:nvPr/>
            </p:nvSpPr>
            <p:spPr bwMode="auto">
              <a:xfrm>
                <a:off x="5044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7212" name="Text Box 44"/>
              <p:cNvSpPr txBox="1">
                <a:spLocks noChangeArrowheads="1"/>
              </p:cNvSpPr>
              <p:nvPr/>
            </p:nvSpPr>
            <p:spPr bwMode="auto">
              <a:xfrm>
                <a:off x="5185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7213" name="Text Box 45"/>
              <p:cNvSpPr txBox="1">
                <a:spLocks noChangeArrowheads="1"/>
              </p:cNvSpPr>
              <p:nvPr/>
            </p:nvSpPr>
            <p:spPr bwMode="auto">
              <a:xfrm>
                <a:off x="5328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7214" name="Text Box 46"/>
              <p:cNvSpPr txBox="1">
                <a:spLocks noChangeArrowheads="1"/>
              </p:cNvSpPr>
              <p:nvPr/>
            </p:nvSpPr>
            <p:spPr bwMode="auto">
              <a:xfrm>
                <a:off x="5471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7215" name="Text Box 47"/>
              <p:cNvSpPr txBox="1">
                <a:spLocks noChangeArrowheads="1"/>
              </p:cNvSpPr>
              <p:nvPr/>
            </p:nvSpPr>
            <p:spPr bwMode="auto">
              <a:xfrm>
                <a:off x="5608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7216" name="Text Box 48"/>
              <p:cNvSpPr txBox="1">
                <a:spLocks noChangeArrowheads="1"/>
              </p:cNvSpPr>
              <p:nvPr/>
            </p:nvSpPr>
            <p:spPr bwMode="auto">
              <a:xfrm>
                <a:off x="4910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7217" name="Text Box 49"/>
              <p:cNvSpPr txBox="1">
                <a:spLocks noChangeArrowheads="1"/>
              </p:cNvSpPr>
              <p:nvPr/>
            </p:nvSpPr>
            <p:spPr bwMode="auto">
              <a:xfrm>
                <a:off x="5044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7218" name="Text Box 50"/>
              <p:cNvSpPr txBox="1">
                <a:spLocks noChangeArrowheads="1"/>
              </p:cNvSpPr>
              <p:nvPr/>
            </p:nvSpPr>
            <p:spPr bwMode="auto">
              <a:xfrm>
                <a:off x="5185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7219" name="Text Box 51"/>
              <p:cNvSpPr txBox="1">
                <a:spLocks noChangeArrowheads="1"/>
              </p:cNvSpPr>
              <p:nvPr/>
            </p:nvSpPr>
            <p:spPr bwMode="auto">
              <a:xfrm>
                <a:off x="5328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7220" name="Text Box 52"/>
              <p:cNvSpPr txBox="1">
                <a:spLocks noChangeArrowheads="1"/>
              </p:cNvSpPr>
              <p:nvPr/>
            </p:nvSpPr>
            <p:spPr bwMode="auto">
              <a:xfrm>
                <a:off x="5471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7221" name="Text Box 53"/>
              <p:cNvSpPr txBox="1">
                <a:spLocks noChangeArrowheads="1"/>
              </p:cNvSpPr>
              <p:nvPr/>
            </p:nvSpPr>
            <p:spPr bwMode="auto">
              <a:xfrm>
                <a:off x="5608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7222" name="Text Box 54"/>
              <p:cNvSpPr txBox="1">
                <a:spLocks noChangeArrowheads="1"/>
              </p:cNvSpPr>
              <p:nvPr/>
            </p:nvSpPr>
            <p:spPr bwMode="auto">
              <a:xfrm>
                <a:off x="4910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7223" name="Text Box 55"/>
              <p:cNvSpPr txBox="1">
                <a:spLocks noChangeArrowheads="1"/>
              </p:cNvSpPr>
              <p:nvPr/>
            </p:nvSpPr>
            <p:spPr bwMode="auto">
              <a:xfrm>
                <a:off x="5044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7224" name="Text Box 56"/>
              <p:cNvSpPr txBox="1">
                <a:spLocks noChangeArrowheads="1"/>
              </p:cNvSpPr>
              <p:nvPr/>
            </p:nvSpPr>
            <p:spPr bwMode="auto">
              <a:xfrm>
                <a:off x="5185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7225" name="Text Box 57"/>
              <p:cNvSpPr txBox="1">
                <a:spLocks noChangeArrowheads="1"/>
              </p:cNvSpPr>
              <p:nvPr/>
            </p:nvSpPr>
            <p:spPr bwMode="auto">
              <a:xfrm>
                <a:off x="5328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7226" name="Text Box 58"/>
              <p:cNvSpPr txBox="1">
                <a:spLocks noChangeArrowheads="1"/>
              </p:cNvSpPr>
              <p:nvPr/>
            </p:nvSpPr>
            <p:spPr bwMode="auto">
              <a:xfrm>
                <a:off x="5471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7227" name="Text Box 59"/>
              <p:cNvSpPr txBox="1">
                <a:spLocks noChangeArrowheads="1"/>
              </p:cNvSpPr>
              <p:nvPr/>
            </p:nvSpPr>
            <p:spPr bwMode="auto">
              <a:xfrm>
                <a:off x="5608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</p:grpSp>
        <p:sp>
          <p:nvSpPr>
            <p:cNvPr id="7228" name="Rectangle 60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9" name="Rectangle 61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72" name="Text Box 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62000" y="5105400"/>
            <a:ext cx="754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68300" indent="-368300" algn="l"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</a:rPr>
              <a:t>A: </a:t>
            </a:r>
            <a:r>
              <a:rPr lang="en-US" sz="2400" dirty="0" smtClean="0">
                <a:solidFill>
                  <a:schemeClr val="tx1"/>
                </a:solidFill>
              </a:rPr>
              <a:t>What is a polysaccharide?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173" name="Text Box 5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2590800"/>
            <a:ext cx="75438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dirty="0" smtClean="0">
                <a:solidFill>
                  <a:schemeClr val="bg1"/>
                </a:solidFill>
              </a:rPr>
              <a:t>The following shows the chemical structure of this </a:t>
            </a:r>
            <a:r>
              <a:rPr lang="en-US" sz="3200" dirty="0" err="1" smtClean="0">
                <a:solidFill>
                  <a:schemeClr val="bg1"/>
                </a:solidFill>
              </a:rPr>
              <a:t>biomolecule</a:t>
            </a:r>
            <a:r>
              <a:rPr lang="en-US" sz="3200" dirty="0" smtClean="0">
                <a:solidFill>
                  <a:schemeClr val="bg1"/>
                </a:solidFill>
              </a:rPr>
              <a:t>.  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7230" name="Rectangle 6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524000" y="6553200"/>
            <a:ext cx="6096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1400">
                <a:solidFill>
                  <a:schemeClr val="tx1"/>
                </a:solidFill>
              </a:rPr>
              <a:t>CCNA1 v3 Module 1</a:t>
            </a:r>
          </a:p>
        </p:txBody>
      </p:sp>
      <p:sp>
        <p:nvSpPr>
          <p:cNvPr id="7232" name="Text Box 6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609600"/>
            <a:ext cx="76200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err="1" smtClean="0">
                <a:solidFill>
                  <a:schemeClr val="bg1"/>
                </a:solidFill>
                <a:latin typeface="Arial" charset="0"/>
              </a:rPr>
              <a:t>Biomolecules</a:t>
            </a:r>
            <a:r>
              <a:rPr lang="en-US" sz="4800" b="1" dirty="0" smtClean="0">
                <a:solidFill>
                  <a:schemeClr val="bg1"/>
                </a:solidFill>
                <a:latin typeface="Arial" charset="0"/>
              </a:rPr>
              <a:t> 1</a:t>
            </a:r>
            <a:r>
              <a:rPr lang="en-US" sz="4800" b="1" dirty="0">
                <a:solidFill>
                  <a:schemeClr val="bg1"/>
                </a:solidFill>
                <a:latin typeface="Arial" charset="0"/>
              </a:rPr>
              <a:t/>
            </a:r>
            <a:br>
              <a:rPr lang="en-US" sz="4800" b="1" dirty="0">
                <a:solidFill>
                  <a:schemeClr val="bg1"/>
                </a:solidFill>
                <a:latin typeface="Arial" charset="0"/>
              </a:rPr>
            </a:br>
            <a:r>
              <a:rPr lang="en-US" sz="4800" b="1" dirty="0">
                <a:solidFill>
                  <a:schemeClr val="bg1"/>
                </a:solidFill>
                <a:latin typeface="Arial" charset="0"/>
              </a:rPr>
              <a:t>400</a:t>
            </a:r>
          </a:p>
        </p:txBody>
      </p:sp>
      <p:sp>
        <p:nvSpPr>
          <p:cNvPr id="7233" name="Rectangle 65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34" name="Rectangle 6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35" name="Rectangle 6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58" name="Picture 57" descr="polysaccharide.jpe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95800" y="3733800"/>
            <a:ext cx="3876675" cy="1181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CCNA1 v3 Module 1</a:t>
            </a:r>
          </a:p>
        </p:txBody>
      </p:sp>
      <p:sp>
        <p:nvSpPr>
          <p:cNvPr id="8206" name="Rectangle 1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207" name="Group 15"/>
          <p:cNvGrpSpPr>
            <a:grpSpLocks/>
          </p:cNvGrpSpPr>
          <p:nvPr/>
        </p:nvGrpSpPr>
        <p:grpSpPr bwMode="auto">
          <a:xfrm>
            <a:off x="762000" y="4267200"/>
            <a:ext cx="2438400" cy="819150"/>
            <a:chOff x="4848" y="3878"/>
            <a:chExt cx="912" cy="442"/>
          </a:xfrm>
        </p:grpSpPr>
        <p:sp>
          <p:nvSpPr>
            <p:cNvPr id="8208" name="AutoShape 16">
              <a:hlinkClick r:id="" action="ppaction://noaction" highlightClick="1"/>
              <a:hlinkHover r:id="" action="ppaction://macro?name=Click"/>
            </p:cNvPr>
            <p:cNvSpPr>
              <a:spLocks noChangeArrowheads="1"/>
            </p:cNvSpPr>
            <p:nvPr/>
          </p:nvSpPr>
          <p:spPr bwMode="auto">
            <a:xfrm>
              <a:off x="4848" y="3888"/>
              <a:ext cx="912" cy="432"/>
            </a:xfrm>
            <a:prstGeom prst="actionButtonBlank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66667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9" name="Text Box 17">
              <a:hlinkHover r:id="" action="ppaction://macro?name=Click"/>
            </p:cNvPr>
            <p:cNvSpPr txBox="1">
              <a:spLocks noChangeArrowheads="1"/>
            </p:cNvSpPr>
            <p:nvPr/>
          </p:nvSpPr>
          <p:spPr bwMode="auto">
            <a:xfrm>
              <a:off x="4896" y="3878"/>
              <a:ext cx="864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4000" b="1">
                  <a:solidFill>
                    <a:srgbClr val="FFFF00"/>
                  </a:solidFill>
                </a:rPr>
                <a:t>Answer</a:t>
              </a:r>
            </a:p>
          </p:txBody>
        </p:sp>
      </p:grpSp>
      <p:grpSp>
        <p:nvGrpSpPr>
          <p:cNvPr id="8210" name="Group 18"/>
          <p:cNvGrpSpPr>
            <a:grpSpLocks/>
          </p:cNvGrpSpPr>
          <p:nvPr/>
        </p:nvGrpSpPr>
        <p:grpSpPr bwMode="auto">
          <a:xfrm>
            <a:off x="7696200" y="5867400"/>
            <a:ext cx="1447800" cy="990600"/>
            <a:chOff x="4848" y="3696"/>
            <a:chExt cx="912" cy="624"/>
          </a:xfrm>
        </p:grpSpPr>
        <p:sp>
          <p:nvSpPr>
            <p:cNvPr id="8211" name="AutoShape 19">
              <a:hlinkClick r:id="rId4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actionButtonBlank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212" name="Group 20"/>
            <p:cNvGrpSpPr>
              <a:grpSpLocks/>
            </p:cNvGrpSpPr>
            <p:nvPr/>
          </p:nvGrpSpPr>
          <p:grpSpPr bwMode="auto">
            <a:xfrm>
              <a:off x="4896" y="3744"/>
              <a:ext cx="816" cy="528"/>
              <a:chOff x="4896" y="3744"/>
              <a:chExt cx="816" cy="528"/>
            </a:xfrm>
          </p:grpSpPr>
          <p:sp>
            <p:nvSpPr>
              <p:cNvPr id="8213" name="Line 21"/>
              <p:cNvSpPr>
                <a:spLocks noChangeShapeType="1"/>
              </p:cNvSpPr>
              <p:nvPr/>
            </p:nvSpPr>
            <p:spPr bwMode="auto">
              <a:xfrm>
                <a:off x="5010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4" name="Line 22"/>
              <p:cNvSpPr>
                <a:spLocks noChangeShapeType="1"/>
              </p:cNvSpPr>
              <p:nvPr/>
            </p:nvSpPr>
            <p:spPr bwMode="auto">
              <a:xfrm>
                <a:off x="5154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5" name="Line 23"/>
              <p:cNvSpPr>
                <a:spLocks noChangeShapeType="1"/>
              </p:cNvSpPr>
              <p:nvPr/>
            </p:nvSpPr>
            <p:spPr bwMode="auto">
              <a:xfrm>
                <a:off x="5298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6" name="Line 24"/>
              <p:cNvSpPr>
                <a:spLocks noChangeShapeType="1"/>
              </p:cNvSpPr>
              <p:nvPr/>
            </p:nvSpPr>
            <p:spPr bwMode="auto">
              <a:xfrm>
                <a:off x="5442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7" name="Line 25"/>
              <p:cNvSpPr>
                <a:spLocks noChangeShapeType="1"/>
              </p:cNvSpPr>
              <p:nvPr/>
            </p:nvSpPr>
            <p:spPr bwMode="auto">
              <a:xfrm>
                <a:off x="5586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8" name="Line 26"/>
              <p:cNvSpPr>
                <a:spLocks noChangeShapeType="1"/>
              </p:cNvSpPr>
              <p:nvPr/>
            </p:nvSpPr>
            <p:spPr bwMode="auto">
              <a:xfrm>
                <a:off x="4896" y="3840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9" name="Line 27"/>
              <p:cNvSpPr>
                <a:spLocks noChangeShapeType="1"/>
              </p:cNvSpPr>
              <p:nvPr/>
            </p:nvSpPr>
            <p:spPr bwMode="auto">
              <a:xfrm>
                <a:off x="4896" y="3954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0" name="Line 28"/>
              <p:cNvSpPr>
                <a:spLocks noChangeShapeType="1"/>
              </p:cNvSpPr>
              <p:nvPr/>
            </p:nvSpPr>
            <p:spPr bwMode="auto">
              <a:xfrm>
                <a:off x="4896" y="4068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1" name="Line 29"/>
              <p:cNvSpPr>
                <a:spLocks noChangeShapeType="1"/>
              </p:cNvSpPr>
              <p:nvPr/>
            </p:nvSpPr>
            <p:spPr bwMode="auto">
              <a:xfrm>
                <a:off x="4896" y="4182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2" name="Text Box 30"/>
              <p:cNvSpPr txBox="1">
                <a:spLocks noChangeArrowheads="1"/>
              </p:cNvSpPr>
              <p:nvPr/>
            </p:nvSpPr>
            <p:spPr bwMode="auto">
              <a:xfrm>
                <a:off x="4912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8223" name="Text Box 31"/>
              <p:cNvSpPr txBox="1">
                <a:spLocks noChangeArrowheads="1"/>
              </p:cNvSpPr>
              <p:nvPr/>
            </p:nvSpPr>
            <p:spPr bwMode="auto">
              <a:xfrm>
                <a:off x="5046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8224" name="Text Box 32"/>
              <p:cNvSpPr txBox="1">
                <a:spLocks noChangeArrowheads="1"/>
              </p:cNvSpPr>
              <p:nvPr/>
            </p:nvSpPr>
            <p:spPr bwMode="auto">
              <a:xfrm>
                <a:off x="5187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8225" name="Text Box 33"/>
              <p:cNvSpPr txBox="1">
                <a:spLocks noChangeArrowheads="1"/>
              </p:cNvSpPr>
              <p:nvPr/>
            </p:nvSpPr>
            <p:spPr bwMode="auto">
              <a:xfrm>
                <a:off x="5330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8226" name="Text Box 34"/>
              <p:cNvSpPr txBox="1">
                <a:spLocks noChangeArrowheads="1"/>
              </p:cNvSpPr>
              <p:nvPr/>
            </p:nvSpPr>
            <p:spPr bwMode="auto">
              <a:xfrm>
                <a:off x="5473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8227" name="Text Box 35"/>
              <p:cNvSpPr txBox="1">
                <a:spLocks noChangeArrowheads="1"/>
              </p:cNvSpPr>
              <p:nvPr/>
            </p:nvSpPr>
            <p:spPr bwMode="auto">
              <a:xfrm>
                <a:off x="5610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8228" name="Text Box 36"/>
              <p:cNvSpPr txBox="1">
                <a:spLocks noChangeArrowheads="1"/>
              </p:cNvSpPr>
              <p:nvPr/>
            </p:nvSpPr>
            <p:spPr bwMode="auto">
              <a:xfrm>
                <a:off x="4910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8229" name="Text Box 37"/>
              <p:cNvSpPr txBox="1">
                <a:spLocks noChangeArrowheads="1"/>
              </p:cNvSpPr>
              <p:nvPr/>
            </p:nvSpPr>
            <p:spPr bwMode="auto">
              <a:xfrm>
                <a:off x="5044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8230" name="Text Box 38"/>
              <p:cNvSpPr txBox="1">
                <a:spLocks noChangeArrowheads="1"/>
              </p:cNvSpPr>
              <p:nvPr/>
            </p:nvSpPr>
            <p:spPr bwMode="auto">
              <a:xfrm>
                <a:off x="5185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8231" name="Text Box 39"/>
              <p:cNvSpPr txBox="1">
                <a:spLocks noChangeArrowheads="1"/>
              </p:cNvSpPr>
              <p:nvPr/>
            </p:nvSpPr>
            <p:spPr bwMode="auto">
              <a:xfrm>
                <a:off x="5328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8232" name="Text Box 40"/>
              <p:cNvSpPr txBox="1">
                <a:spLocks noChangeArrowheads="1"/>
              </p:cNvSpPr>
              <p:nvPr/>
            </p:nvSpPr>
            <p:spPr bwMode="auto">
              <a:xfrm>
                <a:off x="5471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8233" name="Text Box 41"/>
              <p:cNvSpPr txBox="1">
                <a:spLocks noChangeArrowheads="1"/>
              </p:cNvSpPr>
              <p:nvPr/>
            </p:nvSpPr>
            <p:spPr bwMode="auto">
              <a:xfrm>
                <a:off x="5608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8234" name="Text Box 42"/>
              <p:cNvSpPr txBox="1">
                <a:spLocks noChangeArrowheads="1"/>
              </p:cNvSpPr>
              <p:nvPr/>
            </p:nvSpPr>
            <p:spPr bwMode="auto">
              <a:xfrm>
                <a:off x="4910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8235" name="Text Box 43"/>
              <p:cNvSpPr txBox="1">
                <a:spLocks noChangeArrowheads="1"/>
              </p:cNvSpPr>
              <p:nvPr/>
            </p:nvSpPr>
            <p:spPr bwMode="auto">
              <a:xfrm>
                <a:off x="5044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8236" name="Text Box 44"/>
              <p:cNvSpPr txBox="1">
                <a:spLocks noChangeArrowheads="1"/>
              </p:cNvSpPr>
              <p:nvPr/>
            </p:nvSpPr>
            <p:spPr bwMode="auto">
              <a:xfrm>
                <a:off x="5185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8237" name="Text Box 45"/>
              <p:cNvSpPr txBox="1">
                <a:spLocks noChangeArrowheads="1"/>
              </p:cNvSpPr>
              <p:nvPr/>
            </p:nvSpPr>
            <p:spPr bwMode="auto">
              <a:xfrm>
                <a:off x="5328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8238" name="Text Box 46"/>
              <p:cNvSpPr txBox="1">
                <a:spLocks noChangeArrowheads="1"/>
              </p:cNvSpPr>
              <p:nvPr/>
            </p:nvSpPr>
            <p:spPr bwMode="auto">
              <a:xfrm>
                <a:off x="5471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8239" name="Text Box 47"/>
              <p:cNvSpPr txBox="1">
                <a:spLocks noChangeArrowheads="1"/>
              </p:cNvSpPr>
              <p:nvPr/>
            </p:nvSpPr>
            <p:spPr bwMode="auto">
              <a:xfrm>
                <a:off x="5608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8240" name="Text Box 48"/>
              <p:cNvSpPr txBox="1">
                <a:spLocks noChangeArrowheads="1"/>
              </p:cNvSpPr>
              <p:nvPr/>
            </p:nvSpPr>
            <p:spPr bwMode="auto">
              <a:xfrm>
                <a:off x="4910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8241" name="Text Box 49"/>
              <p:cNvSpPr txBox="1">
                <a:spLocks noChangeArrowheads="1"/>
              </p:cNvSpPr>
              <p:nvPr/>
            </p:nvSpPr>
            <p:spPr bwMode="auto">
              <a:xfrm>
                <a:off x="5044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8242" name="Text Box 50"/>
              <p:cNvSpPr txBox="1">
                <a:spLocks noChangeArrowheads="1"/>
              </p:cNvSpPr>
              <p:nvPr/>
            </p:nvSpPr>
            <p:spPr bwMode="auto">
              <a:xfrm>
                <a:off x="5185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8243" name="Text Box 51"/>
              <p:cNvSpPr txBox="1">
                <a:spLocks noChangeArrowheads="1"/>
              </p:cNvSpPr>
              <p:nvPr/>
            </p:nvSpPr>
            <p:spPr bwMode="auto">
              <a:xfrm>
                <a:off x="5328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8244" name="Text Box 52"/>
              <p:cNvSpPr txBox="1">
                <a:spLocks noChangeArrowheads="1"/>
              </p:cNvSpPr>
              <p:nvPr/>
            </p:nvSpPr>
            <p:spPr bwMode="auto">
              <a:xfrm>
                <a:off x="5471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8245" name="Text Box 53"/>
              <p:cNvSpPr txBox="1">
                <a:spLocks noChangeArrowheads="1"/>
              </p:cNvSpPr>
              <p:nvPr/>
            </p:nvSpPr>
            <p:spPr bwMode="auto">
              <a:xfrm>
                <a:off x="5608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8246" name="Text Box 54"/>
              <p:cNvSpPr txBox="1">
                <a:spLocks noChangeArrowheads="1"/>
              </p:cNvSpPr>
              <p:nvPr/>
            </p:nvSpPr>
            <p:spPr bwMode="auto">
              <a:xfrm>
                <a:off x="4910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8247" name="Text Box 55"/>
              <p:cNvSpPr txBox="1">
                <a:spLocks noChangeArrowheads="1"/>
              </p:cNvSpPr>
              <p:nvPr/>
            </p:nvSpPr>
            <p:spPr bwMode="auto">
              <a:xfrm>
                <a:off x="5044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8248" name="Text Box 56"/>
              <p:cNvSpPr txBox="1">
                <a:spLocks noChangeArrowheads="1"/>
              </p:cNvSpPr>
              <p:nvPr/>
            </p:nvSpPr>
            <p:spPr bwMode="auto">
              <a:xfrm>
                <a:off x="5185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8249" name="Text Box 57"/>
              <p:cNvSpPr txBox="1">
                <a:spLocks noChangeArrowheads="1"/>
              </p:cNvSpPr>
              <p:nvPr/>
            </p:nvSpPr>
            <p:spPr bwMode="auto">
              <a:xfrm>
                <a:off x="5328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8250" name="Text Box 58"/>
              <p:cNvSpPr txBox="1">
                <a:spLocks noChangeArrowheads="1"/>
              </p:cNvSpPr>
              <p:nvPr/>
            </p:nvSpPr>
            <p:spPr bwMode="auto">
              <a:xfrm>
                <a:off x="5471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8251" name="Text Box 59"/>
              <p:cNvSpPr txBox="1">
                <a:spLocks noChangeArrowheads="1"/>
              </p:cNvSpPr>
              <p:nvPr/>
            </p:nvSpPr>
            <p:spPr bwMode="auto">
              <a:xfrm>
                <a:off x="5608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</p:grpSp>
        <p:sp>
          <p:nvSpPr>
            <p:cNvPr id="8252" name="Rectangle 60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53" name="Rectangle 61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254" name="Rectangle 6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524000" y="6553200"/>
            <a:ext cx="6096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1400">
                <a:solidFill>
                  <a:schemeClr val="tx1"/>
                </a:solidFill>
              </a:rPr>
              <a:t>CCNA1 v3 Module 1</a:t>
            </a:r>
          </a:p>
        </p:txBody>
      </p:sp>
      <p:sp>
        <p:nvSpPr>
          <p:cNvPr id="8196" name="Text Box 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62000" y="5105400"/>
            <a:ext cx="754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algn="l"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</a:rPr>
              <a:t>A: </a:t>
            </a:r>
            <a:r>
              <a:rPr lang="en-US" sz="2400" dirty="0" smtClean="0">
                <a:solidFill>
                  <a:schemeClr val="tx1"/>
                </a:solidFill>
              </a:rPr>
              <a:t>What is glycogen?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197" name="Text Box 5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2590800"/>
            <a:ext cx="7620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dirty="0" smtClean="0">
                <a:solidFill>
                  <a:schemeClr val="bg1"/>
                </a:solidFill>
              </a:rPr>
              <a:t>This is the type of polysaccharide that stores carbohydrates in the liver.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8256" name="Text Box 6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609600"/>
            <a:ext cx="76200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err="1" smtClean="0">
                <a:solidFill>
                  <a:schemeClr val="bg1"/>
                </a:solidFill>
                <a:latin typeface="Arial" charset="0"/>
              </a:rPr>
              <a:t>Biomolecules</a:t>
            </a:r>
            <a:r>
              <a:rPr lang="en-US" sz="4800" b="1" dirty="0" smtClean="0">
                <a:solidFill>
                  <a:schemeClr val="bg1"/>
                </a:solidFill>
                <a:latin typeface="Arial" charset="0"/>
              </a:rPr>
              <a:t> 1</a:t>
            </a:r>
            <a:r>
              <a:rPr lang="en-US" sz="4800" b="1" dirty="0">
                <a:solidFill>
                  <a:schemeClr val="bg1"/>
                </a:solidFill>
                <a:latin typeface="Arial" charset="0"/>
              </a:rPr>
              <a:t/>
            </a:r>
            <a:br>
              <a:rPr lang="en-US" sz="4800" b="1" dirty="0">
                <a:solidFill>
                  <a:schemeClr val="bg1"/>
                </a:solidFill>
                <a:latin typeface="Arial" charset="0"/>
              </a:rPr>
            </a:br>
            <a:r>
              <a:rPr lang="en-US" sz="4800" b="1" dirty="0">
                <a:solidFill>
                  <a:schemeClr val="bg1"/>
                </a:solidFill>
                <a:latin typeface="Arial" charset="0"/>
              </a:rPr>
              <a:t>500</a:t>
            </a:r>
          </a:p>
        </p:txBody>
      </p:sp>
      <p:sp>
        <p:nvSpPr>
          <p:cNvPr id="8257" name="Rectangle 65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58" name="Rectangle 6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59" name="Rectangle 6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CCNA1 v3 Module 1</a:t>
            </a:r>
          </a:p>
        </p:txBody>
      </p:sp>
      <p:sp>
        <p:nvSpPr>
          <p:cNvPr id="11278" name="Rectangle 1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279" name="Group 15"/>
          <p:cNvGrpSpPr>
            <a:grpSpLocks/>
          </p:cNvGrpSpPr>
          <p:nvPr/>
        </p:nvGrpSpPr>
        <p:grpSpPr bwMode="auto">
          <a:xfrm>
            <a:off x="762000" y="4267200"/>
            <a:ext cx="2438400" cy="819150"/>
            <a:chOff x="4848" y="3878"/>
            <a:chExt cx="912" cy="442"/>
          </a:xfrm>
        </p:grpSpPr>
        <p:sp>
          <p:nvSpPr>
            <p:cNvPr id="11280" name="AutoShape 16">
              <a:hlinkClick r:id="" action="ppaction://noaction" highlightClick="1"/>
              <a:hlinkHover r:id="" action="ppaction://macro?name=Click"/>
            </p:cNvPr>
            <p:cNvSpPr>
              <a:spLocks noChangeArrowheads="1"/>
            </p:cNvSpPr>
            <p:nvPr/>
          </p:nvSpPr>
          <p:spPr bwMode="auto">
            <a:xfrm>
              <a:off x="4848" y="3888"/>
              <a:ext cx="912" cy="432"/>
            </a:xfrm>
            <a:prstGeom prst="actionButtonBlank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66667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1" name="Text Box 17">
              <a:hlinkHover r:id="" action="ppaction://macro?name=Click"/>
            </p:cNvPr>
            <p:cNvSpPr txBox="1">
              <a:spLocks noChangeArrowheads="1"/>
            </p:cNvSpPr>
            <p:nvPr/>
          </p:nvSpPr>
          <p:spPr bwMode="auto">
            <a:xfrm>
              <a:off x="4896" y="3878"/>
              <a:ext cx="864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4000" b="1">
                  <a:solidFill>
                    <a:srgbClr val="FFFF00"/>
                  </a:solidFill>
                </a:rPr>
                <a:t>Answer</a:t>
              </a:r>
            </a:p>
          </p:txBody>
        </p:sp>
      </p:grpSp>
      <p:grpSp>
        <p:nvGrpSpPr>
          <p:cNvPr id="11282" name="Group 18"/>
          <p:cNvGrpSpPr>
            <a:grpSpLocks/>
          </p:cNvGrpSpPr>
          <p:nvPr/>
        </p:nvGrpSpPr>
        <p:grpSpPr bwMode="auto">
          <a:xfrm>
            <a:off x="7696200" y="5867400"/>
            <a:ext cx="1447800" cy="990600"/>
            <a:chOff x="4848" y="3696"/>
            <a:chExt cx="912" cy="624"/>
          </a:xfrm>
        </p:grpSpPr>
        <p:sp>
          <p:nvSpPr>
            <p:cNvPr id="11283" name="AutoShape 19">
              <a:hlinkClick r:id="rId4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actionButtonBlank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284" name="Group 20"/>
            <p:cNvGrpSpPr>
              <a:grpSpLocks/>
            </p:cNvGrpSpPr>
            <p:nvPr/>
          </p:nvGrpSpPr>
          <p:grpSpPr bwMode="auto">
            <a:xfrm>
              <a:off x="4896" y="3744"/>
              <a:ext cx="816" cy="528"/>
              <a:chOff x="4896" y="3744"/>
              <a:chExt cx="816" cy="528"/>
            </a:xfrm>
          </p:grpSpPr>
          <p:sp>
            <p:nvSpPr>
              <p:cNvPr id="11285" name="Line 21"/>
              <p:cNvSpPr>
                <a:spLocks noChangeShapeType="1"/>
              </p:cNvSpPr>
              <p:nvPr/>
            </p:nvSpPr>
            <p:spPr bwMode="auto">
              <a:xfrm>
                <a:off x="5010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6" name="Line 22"/>
              <p:cNvSpPr>
                <a:spLocks noChangeShapeType="1"/>
              </p:cNvSpPr>
              <p:nvPr/>
            </p:nvSpPr>
            <p:spPr bwMode="auto">
              <a:xfrm>
                <a:off x="5154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7" name="Line 23"/>
              <p:cNvSpPr>
                <a:spLocks noChangeShapeType="1"/>
              </p:cNvSpPr>
              <p:nvPr/>
            </p:nvSpPr>
            <p:spPr bwMode="auto">
              <a:xfrm>
                <a:off x="5298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8" name="Line 24"/>
              <p:cNvSpPr>
                <a:spLocks noChangeShapeType="1"/>
              </p:cNvSpPr>
              <p:nvPr/>
            </p:nvSpPr>
            <p:spPr bwMode="auto">
              <a:xfrm>
                <a:off x="5442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9" name="Line 25"/>
              <p:cNvSpPr>
                <a:spLocks noChangeShapeType="1"/>
              </p:cNvSpPr>
              <p:nvPr/>
            </p:nvSpPr>
            <p:spPr bwMode="auto">
              <a:xfrm>
                <a:off x="5586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0" name="Line 26"/>
              <p:cNvSpPr>
                <a:spLocks noChangeShapeType="1"/>
              </p:cNvSpPr>
              <p:nvPr/>
            </p:nvSpPr>
            <p:spPr bwMode="auto">
              <a:xfrm>
                <a:off x="4896" y="3840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1" name="Line 27"/>
              <p:cNvSpPr>
                <a:spLocks noChangeShapeType="1"/>
              </p:cNvSpPr>
              <p:nvPr/>
            </p:nvSpPr>
            <p:spPr bwMode="auto">
              <a:xfrm>
                <a:off x="4896" y="3954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2" name="Line 28"/>
              <p:cNvSpPr>
                <a:spLocks noChangeShapeType="1"/>
              </p:cNvSpPr>
              <p:nvPr/>
            </p:nvSpPr>
            <p:spPr bwMode="auto">
              <a:xfrm>
                <a:off x="4896" y="4068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3" name="Line 29"/>
              <p:cNvSpPr>
                <a:spLocks noChangeShapeType="1"/>
              </p:cNvSpPr>
              <p:nvPr/>
            </p:nvSpPr>
            <p:spPr bwMode="auto">
              <a:xfrm>
                <a:off x="4896" y="4182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4" name="Text Box 30"/>
              <p:cNvSpPr txBox="1">
                <a:spLocks noChangeArrowheads="1"/>
              </p:cNvSpPr>
              <p:nvPr/>
            </p:nvSpPr>
            <p:spPr bwMode="auto">
              <a:xfrm>
                <a:off x="4912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11295" name="Text Box 31"/>
              <p:cNvSpPr txBox="1">
                <a:spLocks noChangeArrowheads="1"/>
              </p:cNvSpPr>
              <p:nvPr/>
            </p:nvSpPr>
            <p:spPr bwMode="auto">
              <a:xfrm>
                <a:off x="5046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11296" name="Text Box 32"/>
              <p:cNvSpPr txBox="1">
                <a:spLocks noChangeArrowheads="1"/>
              </p:cNvSpPr>
              <p:nvPr/>
            </p:nvSpPr>
            <p:spPr bwMode="auto">
              <a:xfrm>
                <a:off x="5187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11297" name="Text Box 33"/>
              <p:cNvSpPr txBox="1">
                <a:spLocks noChangeArrowheads="1"/>
              </p:cNvSpPr>
              <p:nvPr/>
            </p:nvSpPr>
            <p:spPr bwMode="auto">
              <a:xfrm>
                <a:off x="5330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11298" name="Text Box 34"/>
              <p:cNvSpPr txBox="1">
                <a:spLocks noChangeArrowheads="1"/>
              </p:cNvSpPr>
              <p:nvPr/>
            </p:nvSpPr>
            <p:spPr bwMode="auto">
              <a:xfrm>
                <a:off x="5473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11299" name="Text Box 35"/>
              <p:cNvSpPr txBox="1">
                <a:spLocks noChangeArrowheads="1"/>
              </p:cNvSpPr>
              <p:nvPr/>
            </p:nvSpPr>
            <p:spPr bwMode="auto">
              <a:xfrm>
                <a:off x="5610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11300" name="Text Box 36"/>
              <p:cNvSpPr txBox="1">
                <a:spLocks noChangeArrowheads="1"/>
              </p:cNvSpPr>
              <p:nvPr/>
            </p:nvSpPr>
            <p:spPr bwMode="auto">
              <a:xfrm>
                <a:off x="4910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11301" name="Text Box 37"/>
              <p:cNvSpPr txBox="1">
                <a:spLocks noChangeArrowheads="1"/>
              </p:cNvSpPr>
              <p:nvPr/>
            </p:nvSpPr>
            <p:spPr bwMode="auto">
              <a:xfrm>
                <a:off x="5044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11302" name="Text Box 38"/>
              <p:cNvSpPr txBox="1">
                <a:spLocks noChangeArrowheads="1"/>
              </p:cNvSpPr>
              <p:nvPr/>
            </p:nvSpPr>
            <p:spPr bwMode="auto">
              <a:xfrm>
                <a:off x="5185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11303" name="Text Box 39"/>
              <p:cNvSpPr txBox="1">
                <a:spLocks noChangeArrowheads="1"/>
              </p:cNvSpPr>
              <p:nvPr/>
            </p:nvSpPr>
            <p:spPr bwMode="auto">
              <a:xfrm>
                <a:off x="5328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11304" name="Text Box 40"/>
              <p:cNvSpPr txBox="1">
                <a:spLocks noChangeArrowheads="1"/>
              </p:cNvSpPr>
              <p:nvPr/>
            </p:nvSpPr>
            <p:spPr bwMode="auto">
              <a:xfrm>
                <a:off x="5471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11305" name="Text Box 41"/>
              <p:cNvSpPr txBox="1">
                <a:spLocks noChangeArrowheads="1"/>
              </p:cNvSpPr>
              <p:nvPr/>
            </p:nvSpPr>
            <p:spPr bwMode="auto">
              <a:xfrm>
                <a:off x="5608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11306" name="Text Box 42"/>
              <p:cNvSpPr txBox="1">
                <a:spLocks noChangeArrowheads="1"/>
              </p:cNvSpPr>
              <p:nvPr/>
            </p:nvSpPr>
            <p:spPr bwMode="auto">
              <a:xfrm>
                <a:off x="4910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11307" name="Text Box 43"/>
              <p:cNvSpPr txBox="1">
                <a:spLocks noChangeArrowheads="1"/>
              </p:cNvSpPr>
              <p:nvPr/>
            </p:nvSpPr>
            <p:spPr bwMode="auto">
              <a:xfrm>
                <a:off x="5044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11308" name="Text Box 44"/>
              <p:cNvSpPr txBox="1">
                <a:spLocks noChangeArrowheads="1"/>
              </p:cNvSpPr>
              <p:nvPr/>
            </p:nvSpPr>
            <p:spPr bwMode="auto">
              <a:xfrm>
                <a:off x="5185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11309" name="Text Box 45"/>
              <p:cNvSpPr txBox="1">
                <a:spLocks noChangeArrowheads="1"/>
              </p:cNvSpPr>
              <p:nvPr/>
            </p:nvSpPr>
            <p:spPr bwMode="auto">
              <a:xfrm>
                <a:off x="5328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11310" name="Text Box 46"/>
              <p:cNvSpPr txBox="1">
                <a:spLocks noChangeArrowheads="1"/>
              </p:cNvSpPr>
              <p:nvPr/>
            </p:nvSpPr>
            <p:spPr bwMode="auto">
              <a:xfrm>
                <a:off x="5471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11311" name="Text Box 47"/>
              <p:cNvSpPr txBox="1">
                <a:spLocks noChangeArrowheads="1"/>
              </p:cNvSpPr>
              <p:nvPr/>
            </p:nvSpPr>
            <p:spPr bwMode="auto">
              <a:xfrm>
                <a:off x="5608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11312" name="Text Box 48"/>
              <p:cNvSpPr txBox="1">
                <a:spLocks noChangeArrowheads="1"/>
              </p:cNvSpPr>
              <p:nvPr/>
            </p:nvSpPr>
            <p:spPr bwMode="auto">
              <a:xfrm>
                <a:off x="4910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11313" name="Text Box 49"/>
              <p:cNvSpPr txBox="1">
                <a:spLocks noChangeArrowheads="1"/>
              </p:cNvSpPr>
              <p:nvPr/>
            </p:nvSpPr>
            <p:spPr bwMode="auto">
              <a:xfrm>
                <a:off x="5044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11314" name="Text Box 50"/>
              <p:cNvSpPr txBox="1">
                <a:spLocks noChangeArrowheads="1"/>
              </p:cNvSpPr>
              <p:nvPr/>
            </p:nvSpPr>
            <p:spPr bwMode="auto">
              <a:xfrm>
                <a:off x="5185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11315" name="Text Box 51"/>
              <p:cNvSpPr txBox="1">
                <a:spLocks noChangeArrowheads="1"/>
              </p:cNvSpPr>
              <p:nvPr/>
            </p:nvSpPr>
            <p:spPr bwMode="auto">
              <a:xfrm>
                <a:off x="5328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11316" name="Text Box 52"/>
              <p:cNvSpPr txBox="1">
                <a:spLocks noChangeArrowheads="1"/>
              </p:cNvSpPr>
              <p:nvPr/>
            </p:nvSpPr>
            <p:spPr bwMode="auto">
              <a:xfrm>
                <a:off x="5471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11317" name="Text Box 53"/>
              <p:cNvSpPr txBox="1">
                <a:spLocks noChangeArrowheads="1"/>
              </p:cNvSpPr>
              <p:nvPr/>
            </p:nvSpPr>
            <p:spPr bwMode="auto">
              <a:xfrm>
                <a:off x="5608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11318" name="Text Box 54"/>
              <p:cNvSpPr txBox="1">
                <a:spLocks noChangeArrowheads="1"/>
              </p:cNvSpPr>
              <p:nvPr/>
            </p:nvSpPr>
            <p:spPr bwMode="auto">
              <a:xfrm>
                <a:off x="4910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11319" name="Text Box 55"/>
              <p:cNvSpPr txBox="1">
                <a:spLocks noChangeArrowheads="1"/>
              </p:cNvSpPr>
              <p:nvPr/>
            </p:nvSpPr>
            <p:spPr bwMode="auto">
              <a:xfrm>
                <a:off x="5044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11320" name="Text Box 56"/>
              <p:cNvSpPr txBox="1">
                <a:spLocks noChangeArrowheads="1"/>
              </p:cNvSpPr>
              <p:nvPr/>
            </p:nvSpPr>
            <p:spPr bwMode="auto">
              <a:xfrm>
                <a:off x="5185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11321" name="Text Box 57"/>
              <p:cNvSpPr txBox="1">
                <a:spLocks noChangeArrowheads="1"/>
              </p:cNvSpPr>
              <p:nvPr/>
            </p:nvSpPr>
            <p:spPr bwMode="auto">
              <a:xfrm>
                <a:off x="5328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11322" name="Text Box 58"/>
              <p:cNvSpPr txBox="1">
                <a:spLocks noChangeArrowheads="1"/>
              </p:cNvSpPr>
              <p:nvPr/>
            </p:nvSpPr>
            <p:spPr bwMode="auto">
              <a:xfrm>
                <a:off x="5471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11323" name="Text Box 59"/>
              <p:cNvSpPr txBox="1">
                <a:spLocks noChangeArrowheads="1"/>
              </p:cNvSpPr>
              <p:nvPr/>
            </p:nvSpPr>
            <p:spPr bwMode="auto">
              <a:xfrm>
                <a:off x="5608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</p:grpSp>
        <p:sp>
          <p:nvSpPr>
            <p:cNvPr id="11324" name="Rectangle 60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5" name="Rectangle 61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26" name="Rectangle 6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524000" y="6553200"/>
            <a:ext cx="6096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1400">
                <a:solidFill>
                  <a:schemeClr val="tx1"/>
                </a:solidFill>
              </a:rPr>
              <a:t>CCNA1 v3 Module 1</a:t>
            </a:r>
          </a:p>
        </p:txBody>
      </p:sp>
      <p:sp>
        <p:nvSpPr>
          <p:cNvPr id="11268" name="Text Box 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62000" y="5105400"/>
            <a:ext cx="754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93700" indent="-393700" algn="l"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</a:rPr>
              <a:t>A: </a:t>
            </a:r>
            <a:r>
              <a:rPr lang="en-US" sz="2400" dirty="0" smtClean="0">
                <a:solidFill>
                  <a:schemeClr val="tx1"/>
                </a:solidFill>
              </a:rPr>
              <a:t>What are proteins?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272" name="Rectangl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62000" y="2819400"/>
            <a:ext cx="7848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dirty="0" smtClean="0">
                <a:solidFill>
                  <a:schemeClr val="bg1"/>
                </a:solidFill>
                <a:cs typeface="Times New Roman" charset="0"/>
              </a:rPr>
              <a:t>Antibodies and enzymes belong to this group.</a:t>
            </a:r>
            <a:endParaRPr lang="en-US" sz="3600" dirty="0">
              <a:solidFill>
                <a:schemeClr val="bg1"/>
              </a:solidFill>
              <a:cs typeface="Times New Roman" charset="0"/>
            </a:endParaRPr>
          </a:p>
        </p:txBody>
      </p:sp>
      <p:sp>
        <p:nvSpPr>
          <p:cNvPr id="11328" name="Text Box 6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609600"/>
            <a:ext cx="76200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Arial" charset="0"/>
              </a:rPr>
              <a:t>Biomolecules</a:t>
            </a:r>
            <a:r>
              <a:rPr lang="en-US" sz="4800" b="1" dirty="0" smtClean="0">
                <a:solidFill>
                  <a:schemeClr val="bg1"/>
                </a:solidFill>
                <a:latin typeface="Arial" charset="0"/>
              </a:rPr>
              <a:t> 2</a:t>
            </a:r>
            <a:endParaRPr lang="en-US" sz="4800" b="1" dirty="0">
              <a:solidFill>
                <a:schemeClr val="bg1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chemeClr val="bg1"/>
                </a:solidFill>
                <a:latin typeface="Arial" charset="0"/>
              </a:rPr>
              <a:t>100</a:t>
            </a:r>
            <a:endParaRPr lang="en-US" sz="36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1329" name="Rectangle 65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0" name="AutoShape 6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331" name="Group 67"/>
          <p:cNvGrpSpPr>
            <a:grpSpLocks/>
          </p:cNvGrpSpPr>
          <p:nvPr/>
        </p:nvGrpSpPr>
        <p:grpSpPr bwMode="auto">
          <a:xfrm>
            <a:off x="7772400" y="5943600"/>
            <a:ext cx="1295400" cy="838200"/>
            <a:chOff x="4896" y="3744"/>
            <a:chExt cx="816" cy="528"/>
          </a:xfrm>
        </p:grpSpPr>
        <p:sp>
          <p:nvSpPr>
            <p:cNvPr id="11332" name="Line 68"/>
            <p:cNvSpPr>
              <a:spLocks noChangeShapeType="1"/>
            </p:cNvSpPr>
            <p:nvPr/>
          </p:nvSpPr>
          <p:spPr bwMode="auto">
            <a:xfrm>
              <a:off x="5010" y="3744"/>
              <a:ext cx="0" cy="528"/>
            </a:xfrm>
            <a:prstGeom prst="line">
              <a:avLst/>
            </a:prstGeom>
            <a:noFill/>
            <a:ln w="9525">
              <a:solidFill>
                <a:srgbClr val="5F5F5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33" name="Line 69"/>
            <p:cNvSpPr>
              <a:spLocks noChangeShapeType="1"/>
            </p:cNvSpPr>
            <p:nvPr/>
          </p:nvSpPr>
          <p:spPr bwMode="auto">
            <a:xfrm>
              <a:off x="5154" y="3744"/>
              <a:ext cx="0" cy="528"/>
            </a:xfrm>
            <a:prstGeom prst="line">
              <a:avLst/>
            </a:prstGeom>
            <a:noFill/>
            <a:ln w="9525">
              <a:solidFill>
                <a:srgbClr val="5F5F5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34" name="Line 70"/>
            <p:cNvSpPr>
              <a:spLocks noChangeShapeType="1"/>
            </p:cNvSpPr>
            <p:nvPr/>
          </p:nvSpPr>
          <p:spPr bwMode="auto">
            <a:xfrm>
              <a:off x="5298" y="3744"/>
              <a:ext cx="0" cy="528"/>
            </a:xfrm>
            <a:prstGeom prst="line">
              <a:avLst/>
            </a:prstGeom>
            <a:noFill/>
            <a:ln w="9525">
              <a:solidFill>
                <a:srgbClr val="5F5F5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35" name="Line 71"/>
            <p:cNvSpPr>
              <a:spLocks noChangeShapeType="1"/>
            </p:cNvSpPr>
            <p:nvPr/>
          </p:nvSpPr>
          <p:spPr bwMode="auto">
            <a:xfrm>
              <a:off x="5442" y="3744"/>
              <a:ext cx="0" cy="528"/>
            </a:xfrm>
            <a:prstGeom prst="line">
              <a:avLst/>
            </a:prstGeom>
            <a:noFill/>
            <a:ln w="9525">
              <a:solidFill>
                <a:srgbClr val="5F5F5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36" name="Line 72"/>
            <p:cNvSpPr>
              <a:spLocks noChangeShapeType="1"/>
            </p:cNvSpPr>
            <p:nvPr/>
          </p:nvSpPr>
          <p:spPr bwMode="auto">
            <a:xfrm>
              <a:off x="5586" y="3744"/>
              <a:ext cx="0" cy="528"/>
            </a:xfrm>
            <a:prstGeom prst="line">
              <a:avLst/>
            </a:prstGeom>
            <a:noFill/>
            <a:ln w="9525">
              <a:solidFill>
                <a:srgbClr val="5F5F5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37" name="Line 73"/>
            <p:cNvSpPr>
              <a:spLocks noChangeShapeType="1"/>
            </p:cNvSpPr>
            <p:nvPr/>
          </p:nvSpPr>
          <p:spPr bwMode="auto">
            <a:xfrm>
              <a:off x="4896" y="3840"/>
              <a:ext cx="816" cy="0"/>
            </a:xfrm>
            <a:prstGeom prst="line">
              <a:avLst/>
            </a:prstGeom>
            <a:noFill/>
            <a:ln w="9525">
              <a:solidFill>
                <a:srgbClr val="5F5F5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38" name="Line 74"/>
            <p:cNvSpPr>
              <a:spLocks noChangeShapeType="1"/>
            </p:cNvSpPr>
            <p:nvPr/>
          </p:nvSpPr>
          <p:spPr bwMode="auto">
            <a:xfrm>
              <a:off x="4896" y="3954"/>
              <a:ext cx="816" cy="0"/>
            </a:xfrm>
            <a:prstGeom prst="line">
              <a:avLst/>
            </a:prstGeom>
            <a:noFill/>
            <a:ln w="9525">
              <a:solidFill>
                <a:srgbClr val="5F5F5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39" name="Line 75"/>
            <p:cNvSpPr>
              <a:spLocks noChangeShapeType="1"/>
            </p:cNvSpPr>
            <p:nvPr/>
          </p:nvSpPr>
          <p:spPr bwMode="auto">
            <a:xfrm>
              <a:off x="4896" y="4068"/>
              <a:ext cx="816" cy="0"/>
            </a:xfrm>
            <a:prstGeom prst="line">
              <a:avLst/>
            </a:prstGeom>
            <a:noFill/>
            <a:ln w="9525">
              <a:solidFill>
                <a:srgbClr val="5F5F5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40" name="Line 76"/>
            <p:cNvSpPr>
              <a:spLocks noChangeShapeType="1"/>
            </p:cNvSpPr>
            <p:nvPr/>
          </p:nvSpPr>
          <p:spPr bwMode="auto">
            <a:xfrm>
              <a:off x="4896" y="4182"/>
              <a:ext cx="816" cy="0"/>
            </a:xfrm>
            <a:prstGeom prst="line">
              <a:avLst/>
            </a:prstGeom>
            <a:noFill/>
            <a:ln w="9525">
              <a:solidFill>
                <a:srgbClr val="5F5F5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41" name="Text Box 77"/>
            <p:cNvSpPr txBox="1">
              <a:spLocks noChangeArrowheads="1"/>
            </p:cNvSpPr>
            <p:nvPr/>
          </p:nvSpPr>
          <p:spPr bwMode="auto">
            <a:xfrm>
              <a:off x="4912" y="3764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100</a:t>
              </a:r>
            </a:p>
          </p:txBody>
        </p:sp>
        <p:sp>
          <p:nvSpPr>
            <p:cNvPr id="11342" name="Text Box 78"/>
            <p:cNvSpPr txBox="1">
              <a:spLocks noChangeArrowheads="1"/>
            </p:cNvSpPr>
            <p:nvPr/>
          </p:nvSpPr>
          <p:spPr bwMode="auto">
            <a:xfrm>
              <a:off x="5046" y="3764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100</a:t>
              </a:r>
            </a:p>
          </p:txBody>
        </p:sp>
        <p:sp>
          <p:nvSpPr>
            <p:cNvPr id="11343" name="Text Box 79"/>
            <p:cNvSpPr txBox="1">
              <a:spLocks noChangeArrowheads="1"/>
            </p:cNvSpPr>
            <p:nvPr/>
          </p:nvSpPr>
          <p:spPr bwMode="auto">
            <a:xfrm>
              <a:off x="5187" y="3764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100</a:t>
              </a:r>
            </a:p>
          </p:txBody>
        </p:sp>
        <p:sp>
          <p:nvSpPr>
            <p:cNvPr id="11344" name="Text Box 80"/>
            <p:cNvSpPr txBox="1">
              <a:spLocks noChangeArrowheads="1"/>
            </p:cNvSpPr>
            <p:nvPr/>
          </p:nvSpPr>
          <p:spPr bwMode="auto">
            <a:xfrm>
              <a:off x="5330" y="3764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100</a:t>
              </a:r>
            </a:p>
          </p:txBody>
        </p:sp>
        <p:sp>
          <p:nvSpPr>
            <p:cNvPr id="11345" name="Text Box 81"/>
            <p:cNvSpPr txBox="1">
              <a:spLocks noChangeArrowheads="1"/>
            </p:cNvSpPr>
            <p:nvPr/>
          </p:nvSpPr>
          <p:spPr bwMode="auto">
            <a:xfrm>
              <a:off x="5473" y="3764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100</a:t>
              </a:r>
            </a:p>
          </p:txBody>
        </p:sp>
        <p:sp>
          <p:nvSpPr>
            <p:cNvPr id="11346" name="Text Box 82"/>
            <p:cNvSpPr txBox="1">
              <a:spLocks noChangeArrowheads="1"/>
            </p:cNvSpPr>
            <p:nvPr/>
          </p:nvSpPr>
          <p:spPr bwMode="auto">
            <a:xfrm>
              <a:off x="5610" y="3764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100</a:t>
              </a:r>
            </a:p>
          </p:txBody>
        </p:sp>
        <p:sp>
          <p:nvSpPr>
            <p:cNvPr id="11347" name="Text Box 83"/>
            <p:cNvSpPr txBox="1">
              <a:spLocks noChangeArrowheads="1"/>
            </p:cNvSpPr>
            <p:nvPr/>
          </p:nvSpPr>
          <p:spPr bwMode="auto">
            <a:xfrm>
              <a:off x="4910" y="3866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200</a:t>
              </a:r>
            </a:p>
          </p:txBody>
        </p:sp>
        <p:sp>
          <p:nvSpPr>
            <p:cNvPr id="11348" name="Text Box 84"/>
            <p:cNvSpPr txBox="1">
              <a:spLocks noChangeArrowheads="1"/>
            </p:cNvSpPr>
            <p:nvPr/>
          </p:nvSpPr>
          <p:spPr bwMode="auto">
            <a:xfrm>
              <a:off x="5044" y="3866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200</a:t>
              </a:r>
            </a:p>
          </p:txBody>
        </p:sp>
        <p:sp>
          <p:nvSpPr>
            <p:cNvPr id="11349" name="Text Box 85"/>
            <p:cNvSpPr txBox="1">
              <a:spLocks noChangeArrowheads="1"/>
            </p:cNvSpPr>
            <p:nvPr/>
          </p:nvSpPr>
          <p:spPr bwMode="auto">
            <a:xfrm>
              <a:off x="5185" y="3866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200</a:t>
              </a:r>
            </a:p>
          </p:txBody>
        </p:sp>
        <p:sp>
          <p:nvSpPr>
            <p:cNvPr id="11350" name="Text Box 86"/>
            <p:cNvSpPr txBox="1">
              <a:spLocks noChangeArrowheads="1"/>
            </p:cNvSpPr>
            <p:nvPr/>
          </p:nvSpPr>
          <p:spPr bwMode="auto">
            <a:xfrm>
              <a:off x="5328" y="3866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200</a:t>
              </a:r>
            </a:p>
          </p:txBody>
        </p:sp>
        <p:sp>
          <p:nvSpPr>
            <p:cNvPr id="11351" name="Text Box 87"/>
            <p:cNvSpPr txBox="1">
              <a:spLocks noChangeArrowheads="1"/>
            </p:cNvSpPr>
            <p:nvPr/>
          </p:nvSpPr>
          <p:spPr bwMode="auto">
            <a:xfrm>
              <a:off x="5471" y="3866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200</a:t>
              </a:r>
            </a:p>
          </p:txBody>
        </p:sp>
        <p:sp>
          <p:nvSpPr>
            <p:cNvPr id="11352" name="Text Box 88"/>
            <p:cNvSpPr txBox="1">
              <a:spLocks noChangeArrowheads="1"/>
            </p:cNvSpPr>
            <p:nvPr/>
          </p:nvSpPr>
          <p:spPr bwMode="auto">
            <a:xfrm>
              <a:off x="5608" y="3866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200</a:t>
              </a:r>
            </a:p>
          </p:txBody>
        </p:sp>
        <p:sp>
          <p:nvSpPr>
            <p:cNvPr id="11353" name="Text Box 89"/>
            <p:cNvSpPr txBox="1">
              <a:spLocks noChangeArrowheads="1"/>
            </p:cNvSpPr>
            <p:nvPr/>
          </p:nvSpPr>
          <p:spPr bwMode="auto">
            <a:xfrm>
              <a:off x="4910" y="3982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300</a:t>
              </a:r>
            </a:p>
          </p:txBody>
        </p:sp>
        <p:sp>
          <p:nvSpPr>
            <p:cNvPr id="11354" name="Text Box 90"/>
            <p:cNvSpPr txBox="1">
              <a:spLocks noChangeArrowheads="1"/>
            </p:cNvSpPr>
            <p:nvPr/>
          </p:nvSpPr>
          <p:spPr bwMode="auto">
            <a:xfrm>
              <a:off x="5044" y="3982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300</a:t>
              </a:r>
            </a:p>
          </p:txBody>
        </p:sp>
        <p:sp>
          <p:nvSpPr>
            <p:cNvPr id="11355" name="Text Box 91"/>
            <p:cNvSpPr txBox="1">
              <a:spLocks noChangeArrowheads="1"/>
            </p:cNvSpPr>
            <p:nvPr/>
          </p:nvSpPr>
          <p:spPr bwMode="auto">
            <a:xfrm>
              <a:off x="5185" y="3982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300</a:t>
              </a:r>
            </a:p>
          </p:txBody>
        </p:sp>
        <p:sp>
          <p:nvSpPr>
            <p:cNvPr id="11356" name="Text Box 92"/>
            <p:cNvSpPr txBox="1">
              <a:spLocks noChangeArrowheads="1"/>
            </p:cNvSpPr>
            <p:nvPr/>
          </p:nvSpPr>
          <p:spPr bwMode="auto">
            <a:xfrm>
              <a:off x="5328" y="3982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300</a:t>
              </a:r>
            </a:p>
          </p:txBody>
        </p:sp>
        <p:sp>
          <p:nvSpPr>
            <p:cNvPr id="11357" name="Text Box 93"/>
            <p:cNvSpPr txBox="1">
              <a:spLocks noChangeArrowheads="1"/>
            </p:cNvSpPr>
            <p:nvPr/>
          </p:nvSpPr>
          <p:spPr bwMode="auto">
            <a:xfrm>
              <a:off x="5471" y="3982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300</a:t>
              </a:r>
            </a:p>
          </p:txBody>
        </p:sp>
        <p:sp>
          <p:nvSpPr>
            <p:cNvPr id="11358" name="Text Box 94"/>
            <p:cNvSpPr txBox="1">
              <a:spLocks noChangeArrowheads="1"/>
            </p:cNvSpPr>
            <p:nvPr/>
          </p:nvSpPr>
          <p:spPr bwMode="auto">
            <a:xfrm>
              <a:off x="5608" y="3982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300</a:t>
              </a:r>
            </a:p>
          </p:txBody>
        </p:sp>
        <p:sp>
          <p:nvSpPr>
            <p:cNvPr id="11359" name="Text Box 95"/>
            <p:cNvSpPr txBox="1">
              <a:spLocks noChangeArrowheads="1"/>
            </p:cNvSpPr>
            <p:nvPr/>
          </p:nvSpPr>
          <p:spPr bwMode="auto">
            <a:xfrm>
              <a:off x="4910" y="4098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400</a:t>
              </a:r>
            </a:p>
          </p:txBody>
        </p:sp>
        <p:sp>
          <p:nvSpPr>
            <p:cNvPr id="11360" name="Text Box 96"/>
            <p:cNvSpPr txBox="1">
              <a:spLocks noChangeArrowheads="1"/>
            </p:cNvSpPr>
            <p:nvPr/>
          </p:nvSpPr>
          <p:spPr bwMode="auto">
            <a:xfrm>
              <a:off x="5044" y="4098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400</a:t>
              </a:r>
            </a:p>
          </p:txBody>
        </p:sp>
        <p:sp>
          <p:nvSpPr>
            <p:cNvPr id="11361" name="Text Box 97"/>
            <p:cNvSpPr txBox="1">
              <a:spLocks noChangeArrowheads="1"/>
            </p:cNvSpPr>
            <p:nvPr/>
          </p:nvSpPr>
          <p:spPr bwMode="auto">
            <a:xfrm>
              <a:off x="5185" y="4098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400</a:t>
              </a:r>
            </a:p>
          </p:txBody>
        </p:sp>
        <p:sp>
          <p:nvSpPr>
            <p:cNvPr id="11362" name="Text Box 98"/>
            <p:cNvSpPr txBox="1">
              <a:spLocks noChangeArrowheads="1"/>
            </p:cNvSpPr>
            <p:nvPr/>
          </p:nvSpPr>
          <p:spPr bwMode="auto">
            <a:xfrm>
              <a:off x="5328" y="4098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400</a:t>
              </a:r>
            </a:p>
          </p:txBody>
        </p:sp>
        <p:sp>
          <p:nvSpPr>
            <p:cNvPr id="11363" name="Text Box 99"/>
            <p:cNvSpPr txBox="1">
              <a:spLocks noChangeArrowheads="1"/>
            </p:cNvSpPr>
            <p:nvPr/>
          </p:nvSpPr>
          <p:spPr bwMode="auto">
            <a:xfrm>
              <a:off x="5471" y="4098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400</a:t>
              </a:r>
            </a:p>
          </p:txBody>
        </p:sp>
        <p:sp>
          <p:nvSpPr>
            <p:cNvPr id="11364" name="Text Box 100"/>
            <p:cNvSpPr txBox="1">
              <a:spLocks noChangeArrowheads="1"/>
            </p:cNvSpPr>
            <p:nvPr/>
          </p:nvSpPr>
          <p:spPr bwMode="auto">
            <a:xfrm>
              <a:off x="5608" y="4098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400</a:t>
              </a:r>
            </a:p>
          </p:txBody>
        </p:sp>
        <p:sp>
          <p:nvSpPr>
            <p:cNvPr id="11365" name="Text Box 101"/>
            <p:cNvSpPr txBox="1">
              <a:spLocks noChangeArrowheads="1"/>
            </p:cNvSpPr>
            <p:nvPr/>
          </p:nvSpPr>
          <p:spPr bwMode="auto">
            <a:xfrm>
              <a:off x="4910" y="4210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500</a:t>
              </a:r>
            </a:p>
          </p:txBody>
        </p:sp>
        <p:sp>
          <p:nvSpPr>
            <p:cNvPr id="11366" name="Text Box 102"/>
            <p:cNvSpPr txBox="1">
              <a:spLocks noChangeArrowheads="1"/>
            </p:cNvSpPr>
            <p:nvPr/>
          </p:nvSpPr>
          <p:spPr bwMode="auto">
            <a:xfrm>
              <a:off x="5044" y="4210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500</a:t>
              </a:r>
            </a:p>
          </p:txBody>
        </p:sp>
        <p:sp>
          <p:nvSpPr>
            <p:cNvPr id="11367" name="Text Box 103"/>
            <p:cNvSpPr txBox="1">
              <a:spLocks noChangeArrowheads="1"/>
            </p:cNvSpPr>
            <p:nvPr/>
          </p:nvSpPr>
          <p:spPr bwMode="auto">
            <a:xfrm>
              <a:off x="5185" y="4210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500</a:t>
              </a:r>
            </a:p>
          </p:txBody>
        </p:sp>
        <p:sp>
          <p:nvSpPr>
            <p:cNvPr id="11368" name="Text Box 104"/>
            <p:cNvSpPr txBox="1">
              <a:spLocks noChangeArrowheads="1"/>
            </p:cNvSpPr>
            <p:nvPr/>
          </p:nvSpPr>
          <p:spPr bwMode="auto">
            <a:xfrm>
              <a:off x="5328" y="4210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500</a:t>
              </a:r>
            </a:p>
          </p:txBody>
        </p:sp>
        <p:sp>
          <p:nvSpPr>
            <p:cNvPr id="11369" name="Text Box 105"/>
            <p:cNvSpPr txBox="1">
              <a:spLocks noChangeArrowheads="1"/>
            </p:cNvSpPr>
            <p:nvPr/>
          </p:nvSpPr>
          <p:spPr bwMode="auto">
            <a:xfrm>
              <a:off x="5471" y="4210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500</a:t>
              </a:r>
            </a:p>
          </p:txBody>
        </p:sp>
        <p:sp>
          <p:nvSpPr>
            <p:cNvPr id="11370" name="Text Box 106"/>
            <p:cNvSpPr txBox="1">
              <a:spLocks noChangeArrowheads="1"/>
            </p:cNvSpPr>
            <p:nvPr/>
          </p:nvSpPr>
          <p:spPr bwMode="auto">
            <a:xfrm>
              <a:off x="5608" y="4210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500</a:t>
              </a:r>
            </a:p>
          </p:txBody>
        </p:sp>
      </p:grpSp>
      <p:sp>
        <p:nvSpPr>
          <p:cNvPr id="11371" name="Rectangle 10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72" name="Rectangle 108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73" name="Rectangle 10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CCNA1 v3 Module 1</a:t>
            </a:r>
          </a:p>
        </p:txBody>
      </p:sp>
      <p:sp>
        <p:nvSpPr>
          <p:cNvPr id="12300" name="Rectangle 1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301" name="Group 13"/>
          <p:cNvGrpSpPr>
            <a:grpSpLocks/>
          </p:cNvGrpSpPr>
          <p:nvPr/>
        </p:nvGrpSpPr>
        <p:grpSpPr bwMode="auto">
          <a:xfrm>
            <a:off x="762000" y="4267200"/>
            <a:ext cx="2438400" cy="819150"/>
            <a:chOff x="4848" y="3878"/>
            <a:chExt cx="912" cy="442"/>
          </a:xfrm>
        </p:grpSpPr>
        <p:sp>
          <p:nvSpPr>
            <p:cNvPr id="12302" name="AutoShape 14">
              <a:hlinkClick r:id="" action="ppaction://noaction" highlightClick="1"/>
              <a:hlinkHover r:id="" action="ppaction://macro?name=Click"/>
            </p:cNvPr>
            <p:cNvSpPr>
              <a:spLocks noChangeArrowheads="1"/>
            </p:cNvSpPr>
            <p:nvPr/>
          </p:nvSpPr>
          <p:spPr bwMode="auto">
            <a:xfrm>
              <a:off x="4848" y="3888"/>
              <a:ext cx="912" cy="432"/>
            </a:xfrm>
            <a:prstGeom prst="actionButtonBlank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66667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3" name="Text Box 15">
              <a:hlinkHover r:id="" action="ppaction://macro?name=Click"/>
            </p:cNvPr>
            <p:cNvSpPr txBox="1">
              <a:spLocks noChangeArrowheads="1"/>
            </p:cNvSpPr>
            <p:nvPr/>
          </p:nvSpPr>
          <p:spPr bwMode="auto">
            <a:xfrm>
              <a:off x="4896" y="3878"/>
              <a:ext cx="864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4000" b="1">
                  <a:solidFill>
                    <a:srgbClr val="FFFF00"/>
                  </a:solidFill>
                </a:rPr>
                <a:t>Answer</a:t>
              </a:r>
            </a:p>
          </p:txBody>
        </p:sp>
      </p:grpSp>
      <p:grpSp>
        <p:nvGrpSpPr>
          <p:cNvPr id="12304" name="Group 16"/>
          <p:cNvGrpSpPr>
            <a:grpSpLocks/>
          </p:cNvGrpSpPr>
          <p:nvPr/>
        </p:nvGrpSpPr>
        <p:grpSpPr bwMode="auto">
          <a:xfrm>
            <a:off x="7696200" y="5867400"/>
            <a:ext cx="1447800" cy="990600"/>
            <a:chOff x="4848" y="3696"/>
            <a:chExt cx="912" cy="624"/>
          </a:xfrm>
        </p:grpSpPr>
        <p:sp>
          <p:nvSpPr>
            <p:cNvPr id="12305" name="AutoShape 17">
              <a:hlinkClick r:id="rId4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actionButtonBlank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306" name="Group 18"/>
            <p:cNvGrpSpPr>
              <a:grpSpLocks/>
            </p:cNvGrpSpPr>
            <p:nvPr/>
          </p:nvGrpSpPr>
          <p:grpSpPr bwMode="auto">
            <a:xfrm>
              <a:off x="4896" y="3744"/>
              <a:ext cx="816" cy="528"/>
              <a:chOff x="4896" y="3744"/>
              <a:chExt cx="816" cy="528"/>
            </a:xfrm>
          </p:grpSpPr>
          <p:sp>
            <p:nvSpPr>
              <p:cNvPr id="12307" name="Line 19"/>
              <p:cNvSpPr>
                <a:spLocks noChangeShapeType="1"/>
              </p:cNvSpPr>
              <p:nvPr/>
            </p:nvSpPr>
            <p:spPr bwMode="auto">
              <a:xfrm>
                <a:off x="5010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08" name="Line 20"/>
              <p:cNvSpPr>
                <a:spLocks noChangeShapeType="1"/>
              </p:cNvSpPr>
              <p:nvPr/>
            </p:nvSpPr>
            <p:spPr bwMode="auto">
              <a:xfrm>
                <a:off x="5154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09" name="Line 21"/>
              <p:cNvSpPr>
                <a:spLocks noChangeShapeType="1"/>
              </p:cNvSpPr>
              <p:nvPr/>
            </p:nvSpPr>
            <p:spPr bwMode="auto">
              <a:xfrm>
                <a:off x="5298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10" name="Line 22"/>
              <p:cNvSpPr>
                <a:spLocks noChangeShapeType="1"/>
              </p:cNvSpPr>
              <p:nvPr/>
            </p:nvSpPr>
            <p:spPr bwMode="auto">
              <a:xfrm>
                <a:off x="5442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11" name="Line 23"/>
              <p:cNvSpPr>
                <a:spLocks noChangeShapeType="1"/>
              </p:cNvSpPr>
              <p:nvPr/>
            </p:nvSpPr>
            <p:spPr bwMode="auto">
              <a:xfrm>
                <a:off x="5586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12" name="Line 24"/>
              <p:cNvSpPr>
                <a:spLocks noChangeShapeType="1"/>
              </p:cNvSpPr>
              <p:nvPr/>
            </p:nvSpPr>
            <p:spPr bwMode="auto">
              <a:xfrm>
                <a:off x="4896" y="3840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13" name="Line 25"/>
              <p:cNvSpPr>
                <a:spLocks noChangeShapeType="1"/>
              </p:cNvSpPr>
              <p:nvPr/>
            </p:nvSpPr>
            <p:spPr bwMode="auto">
              <a:xfrm>
                <a:off x="4896" y="3954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14" name="Line 26"/>
              <p:cNvSpPr>
                <a:spLocks noChangeShapeType="1"/>
              </p:cNvSpPr>
              <p:nvPr/>
            </p:nvSpPr>
            <p:spPr bwMode="auto">
              <a:xfrm>
                <a:off x="4896" y="4068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15" name="Line 27"/>
              <p:cNvSpPr>
                <a:spLocks noChangeShapeType="1"/>
              </p:cNvSpPr>
              <p:nvPr/>
            </p:nvSpPr>
            <p:spPr bwMode="auto">
              <a:xfrm>
                <a:off x="4896" y="4182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16" name="Text Box 28"/>
              <p:cNvSpPr txBox="1">
                <a:spLocks noChangeArrowheads="1"/>
              </p:cNvSpPr>
              <p:nvPr/>
            </p:nvSpPr>
            <p:spPr bwMode="auto">
              <a:xfrm>
                <a:off x="4912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12317" name="Text Box 29"/>
              <p:cNvSpPr txBox="1">
                <a:spLocks noChangeArrowheads="1"/>
              </p:cNvSpPr>
              <p:nvPr/>
            </p:nvSpPr>
            <p:spPr bwMode="auto">
              <a:xfrm>
                <a:off x="5046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12318" name="Text Box 30"/>
              <p:cNvSpPr txBox="1">
                <a:spLocks noChangeArrowheads="1"/>
              </p:cNvSpPr>
              <p:nvPr/>
            </p:nvSpPr>
            <p:spPr bwMode="auto">
              <a:xfrm>
                <a:off x="5187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12319" name="Text Box 31"/>
              <p:cNvSpPr txBox="1">
                <a:spLocks noChangeArrowheads="1"/>
              </p:cNvSpPr>
              <p:nvPr/>
            </p:nvSpPr>
            <p:spPr bwMode="auto">
              <a:xfrm>
                <a:off x="5330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12320" name="Text Box 32"/>
              <p:cNvSpPr txBox="1">
                <a:spLocks noChangeArrowheads="1"/>
              </p:cNvSpPr>
              <p:nvPr/>
            </p:nvSpPr>
            <p:spPr bwMode="auto">
              <a:xfrm>
                <a:off x="5473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12321" name="Text Box 33"/>
              <p:cNvSpPr txBox="1">
                <a:spLocks noChangeArrowheads="1"/>
              </p:cNvSpPr>
              <p:nvPr/>
            </p:nvSpPr>
            <p:spPr bwMode="auto">
              <a:xfrm>
                <a:off x="5610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12322" name="Text Box 34"/>
              <p:cNvSpPr txBox="1">
                <a:spLocks noChangeArrowheads="1"/>
              </p:cNvSpPr>
              <p:nvPr/>
            </p:nvSpPr>
            <p:spPr bwMode="auto">
              <a:xfrm>
                <a:off x="4910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12323" name="Text Box 35"/>
              <p:cNvSpPr txBox="1">
                <a:spLocks noChangeArrowheads="1"/>
              </p:cNvSpPr>
              <p:nvPr/>
            </p:nvSpPr>
            <p:spPr bwMode="auto">
              <a:xfrm>
                <a:off x="5044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12324" name="Text Box 36"/>
              <p:cNvSpPr txBox="1">
                <a:spLocks noChangeArrowheads="1"/>
              </p:cNvSpPr>
              <p:nvPr/>
            </p:nvSpPr>
            <p:spPr bwMode="auto">
              <a:xfrm>
                <a:off x="5185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12325" name="Text Box 37"/>
              <p:cNvSpPr txBox="1">
                <a:spLocks noChangeArrowheads="1"/>
              </p:cNvSpPr>
              <p:nvPr/>
            </p:nvSpPr>
            <p:spPr bwMode="auto">
              <a:xfrm>
                <a:off x="5328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12326" name="Text Box 38"/>
              <p:cNvSpPr txBox="1">
                <a:spLocks noChangeArrowheads="1"/>
              </p:cNvSpPr>
              <p:nvPr/>
            </p:nvSpPr>
            <p:spPr bwMode="auto">
              <a:xfrm>
                <a:off x="5471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12327" name="Text Box 39"/>
              <p:cNvSpPr txBox="1">
                <a:spLocks noChangeArrowheads="1"/>
              </p:cNvSpPr>
              <p:nvPr/>
            </p:nvSpPr>
            <p:spPr bwMode="auto">
              <a:xfrm>
                <a:off x="5608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12328" name="Text Box 40"/>
              <p:cNvSpPr txBox="1">
                <a:spLocks noChangeArrowheads="1"/>
              </p:cNvSpPr>
              <p:nvPr/>
            </p:nvSpPr>
            <p:spPr bwMode="auto">
              <a:xfrm>
                <a:off x="4910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12329" name="Text Box 41"/>
              <p:cNvSpPr txBox="1">
                <a:spLocks noChangeArrowheads="1"/>
              </p:cNvSpPr>
              <p:nvPr/>
            </p:nvSpPr>
            <p:spPr bwMode="auto">
              <a:xfrm>
                <a:off x="5044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12330" name="Text Box 42"/>
              <p:cNvSpPr txBox="1">
                <a:spLocks noChangeArrowheads="1"/>
              </p:cNvSpPr>
              <p:nvPr/>
            </p:nvSpPr>
            <p:spPr bwMode="auto">
              <a:xfrm>
                <a:off x="5185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12331" name="Text Box 43"/>
              <p:cNvSpPr txBox="1">
                <a:spLocks noChangeArrowheads="1"/>
              </p:cNvSpPr>
              <p:nvPr/>
            </p:nvSpPr>
            <p:spPr bwMode="auto">
              <a:xfrm>
                <a:off x="5328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12332" name="Text Box 44"/>
              <p:cNvSpPr txBox="1">
                <a:spLocks noChangeArrowheads="1"/>
              </p:cNvSpPr>
              <p:nvPr/>
            </p:nvSpPr>
            <p:spPr bwMode="auto">
              <a:xfrm>
                <a:off x="5471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12333" name="Text Box 45"/>
              <p:cNvSpPr txBox="1">
                <a:spLocks noChangeArrowheads="1"/>
              </p:cNvSpPr>
              <p:nvPr/>
            </p:nvSpPr>
            <p:spPr bwMode="auto">
              <a:xfrm>
                <a:off x="5608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12334" name="Text Box 46"/>
              <p:cNvSpPr txBox="1">
                <a:spLocks noChangeArrowheads="1"/>
              </p:cNvSpPr>
              <p:nvPr/>
            </p:nvSpPr>
            <p:spPr bwMode="auto">
              <a:xfrm>
                <a:off x="4910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12335" name="Text Box 47"/>
              <p:cNvSpPr txBox="1">
                <a:spLocks noChangeArrowheads="1"/>
              </p:cNvSpPr>
              <p:nvPr/>
            </p:nvSpPr>
            <p:spPr bwMode="auto">
              <a:xfrm>
                <a:off x="5044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12336" name="Text Box 48"/>
              <p:cNvSpPr txBox="1">
                <a:spLocks noChangeArrowheads="1"/>
              </p:cNvSpPr>
              <p:nvPr/>
            </p:nvSpPr>
            <p:spPr bwMode="auto">
              <a:xfrm>
                <a:off x="5185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12337" name="Text Box 49"/>
              <p:cNvSpPr txBox="1">
                <a:spLocks noChangeArrowheads="1"/>
              </p:cNvSpPr>
              <p:nvPr/>
            </p:nvSpPr>
            <p:spPr bwMode="auto">
              <a:xfrm>
                <a:off x="5328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12338" name="Text Box 50"/>
              <p:cNvSpPr txBox="1">
                <a:spLocks noChangeArrowheads="1"/>
              </p:cNvSpPr>
              <p:nvPr/>
            </p:nvSpPr>
            <p:spPr bwMode="auto">
              <a:xfrm>
                <a:off x="5471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12339" name="Text Box 51"/>
              <p:cNvSpPr txBox="1">
                <a:spLocks noChangeArrowheads="1"/>
              </p:cNvSpPr>
              <p:nvPr/>
            </p:nvSpPr>
            <p:spPr bwMode="auto">
              <a:xfrm>
                <a:off x="5608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12340" name="Text Box 52"/>
              <p:cNvSpPr txBox="1">
                <a:spLocks noChangeArrowheads="1"/>
              </p:cNvSpPr>
              <p:nvPr/>
            </p:nvSpPr>
            <p:spPr bwMode="auto">
              <a:xfrm>
                <a:off x="4910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12341" name="Text Box 53"/>
              <p:cNvSpPr txBox="1">
                <a:spLocks noChangeArrowheads="1"/>
              </p:cNvSpPr>
              <p:nvPr/>
            </p:nvSpPr>
            <p:spPr bwMode="auto">
              <a:xfrm>
                <a:off x="5044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12342" name="Text Box 54"/>
              <p:cNvSpPr txBox="1">
                <a:spLocks noChangeArrowheads="1"/>
              </p:cNvSpPr>
              <p:nvPr/>
            </p:nvSpPr>
            <p:spPr bwMode="auto">
              <a:xfrm>
                <a:off x="5185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12343" name="Text Box 55"/>
              <p:cNvSpPr txBox="1">
                <a:spLocks noChangeArrowheads="1"/>
              </p:cNvSpPr>
              <p:nvPr/>
            </p:nvSpPr>
            <p:spPr bwMode="auto">
              <a:xfrm>
                <a:off x="5328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12344" name="Text Box 56"/>
              <p:cNvSpPr txBox="1">
                <a:spLocks noChangeArrowheads="1"/>
              </p:cNvSpPr>
              <p:nvPr/>
            </p:nvSpPr>
            <p:spPr bwMode="auto">
              <a:xfrm>
                <a:off x="5471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12345" name="Text Box 57"/>
              <p:cNvSpPr txBox="1">
                <a:spLocks noChangeArrowheads="1"/>
              </p:cNvSpPr>
              <p:nvPr/>
            </p:nvSpPr>
            <p:spPr bwMode="auto">
              <a:xfrm>
                <a:off x="5608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</p:grpSp>
        <p:sp>
          <p:nvSpPr>
            <p:cNvPr id="12346" name="Rectangle 58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7" name="Rectangle 59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348" name="Rectangle 60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524000" y="6553200"/>
            <a:ext cx="6096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1400">
                <a:solidFill>
                  <a:schemeClr val="tx1"/>
                </a:solidFill>
              </a:rPr>
              <a:t>CCNA1 v3 Module 1</a:t>
            </a:r>
          </a:p>
        </p:txBody>
      </p:sp>
      <p:sp>
        <p:nvSpPr>
          <p:cNvPr id="12292" name="Text Box 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62000" y="5105400"/>
            <a:ext cx="754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93700" indent="-393700" algn="l"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</a:rPr>
              <a:t>A: </a:t>
            </a:r>
            <a:r>
              <a:rPr lang="en-US" sz="2400" dirty="0" smtClean="0">
                <a:solidFill>
                  <a:schemeClr val="tx1"/>
                </a:solidFill>
              </a:rPr>
              <a:t>What are </a:t>
            </a:r>
            <a:r>
              <a:rPr lang="en-US" sz="2400" dirty="0" err="1" smtClean="0">
                <a:solidFill>
                  <a:schemeClr val="tx1"/>
                </a:solidFill>
              </a:rPr>
              <a:t>monosaccharides</a:t>
            </a:r>
            <a:r>
              <a:rPr lang="en-US" sz="2400" dirty="0" smtClean="0">
                <a:solidFill>
                  <a:schemeClr val="tx1"/>
                </a:solidFill>
              </a:rPr>
              <a:t>?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2293" name="Text Box 5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62000" y="2438400"/>
            <a:ext cx="7620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dirty="0" smtClean="0">
                <a:solidFill>
                  <a:schemeClr val="bg1"/>
                </a:solidFill>
              </a:rPr>
              <a:t>These carbohydrates are the used for immediate energy.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2350" name="Text Box 6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457200" y="381000"/>
            <a:ext cx="76200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err="1" smtClean="0">
                <a:solidFill>
                  <a:schemeClr val="bg1"/>
                </a:solidFill>
                <a:latin typeface="Arial" charset="0"/>
              </a:rPr>
              <a:t>Biomolecules</a:t>
            </a:r>
            <a:r>
              <a:rPr lang="en-US" sz="4800" b="1" dirty="0" smtClean="0">
                <a:solidFill>
                  <a:schemeClr val="bg1"/>
                </a:solidFill>
                <a:latin typeface="Arial" charset="0"/>
              </a:rPr>
              <a:t> 2 </a:t>
            </a:r>
            <a:r>
              <a:rPr lang="en-US" sz="4800" b="1" dirty="0">
                <a:solidFill>
                  <a:schemeClr val="bg1"/>
                </a:solidFill>
                <a:latin typeface="Arial" charset="0"/>
              </a:rPr>
              <a:t/>
            </a:r>
            <a:br>
              <a:rPr lang="en-US" sz="4800" b="1" dirty="0">
                <a:solidFill>
                  <a:schemeClr val="bg1"/>
                </a:solidFill>
                <a:latin typeface="Arial" charset="0"/>
              </a:rPr>
            </a:br>
            <a:r>
              <a:rPr lang="en-US" sz="4800" b="1" dirty="0">
                <a:solidFill>
                  <a:schemeClr val="bg1"/>
                </a:solidFill>
                <a:latin typeface="Arial" charset="0"/>
              </a:rPr>
              <a:t>200</a:t>
            </a:r>
          </a:p>
        </p:txBody>
      </p:sp>
      <p:sp>
        <p:nvSpPr>
          <p:cNvPr id="12351" name="Rectangle 6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52" name="Rectangle 6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4800600"/>
            <a:ext cx="1447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54" name="Rectangle 6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55" name="Rectangle 6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utoUpdateAnimBg="0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FFFFFF"/>
    </a:hlink>
    <a:folHlink>
      <a:srgbClr val="0033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1456</TotalTime>
  <Words>2092</Words>
  <Application>Microsoft PowerPoint</Application>
  <PresentationFormat>On-screen Show (4:3)</PresentationFormat>
  <Paragraphs>1267</Paragraphs>
  <Slides>33</Slides>
  <Notes>33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Blank Presentation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</vt:vector>
  </TitlesOfParts>
  <Company>Cisco Systems,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Semester 2</dc:title>
  <dc:creator>Ken Martin</dc:creator>
  <cp:lastModifiedBy>connellyk</cp:lastModifiedBy>
  <cp:revision>189</cp:revision>
  <dcterms:created xsi:type="dcterms:W3CDTF">2000-06-26T17:56:44Z</dcterms:created>
  <dcterms:modified xsi:type="dcterms:W3CDTF">2013-02-22T18:07:14Z</dcterms:modified>
</cp:coreProperties>
</file>