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0" r:id="rId4"/>
    <p:sldId id="292" r:id="rId5"/>
    <p:sldId id="258" r:id="rId6"/>
    <p:sldId id="259" r:id="rId7"/>
    <p:sldId id="260" r:id="rId8"/>
    <p:sldId id="261" r:id="rId9"/>
    <p:sldId id="268" r:id="rId10"/>
    <p:sldId id="263" r:id="rId11"/>
    <p:sldId id="271" r:id="rId12"/>
    <p:sldId id="291" r:id="rId13"/>
    <p:sldId id="274" r:id="rId14"/>
    <p:sldId id="278" r:id="rId15"/>
    <p:sldId id="266" r:id="rId16"/>
    <p:sldId id="267" r:id="rId17"/>
    <p:sldId id="269" r:id="rId18"/>
    <p:sldId id="280" r:id="rId19"/>
    <p:sldId id="270" r:id="rId20"/>
    <p:sldId id="279" r:id="rId21"/>
    <p:sldId id="281" r:id="rId22"/>
    <p:sldId id="282" r:id="rId23"/>
    <p:sldId id="283" r:id="rId24"/>
    <p:sldId id="289" r:id="rId25"/>
    <p:sldId id="28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2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E8608-66BD-4006-A785-0EAE891CC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06E00-8F27-4A3A-A2B7-376930E92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D87A7-083A-4BEB-A293-5025C0747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9FF66-4674-47E7-BF18-3B57ADA5E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47445-9C42-4C09-8CB7-CE6F73D31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E150D-B6CB-49E7-A78D-F3F7BF76C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12F99-E544-4F9A-B9C4-10FE1610F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51D04-4BDE-42C4-9CD8-0D54CBA5B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5C8DD-6E57-4D15-B3CF-985700BE1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4189D-73C1-4C7A-B89A-DF5320A80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7BDAD-62C9-48E1-BDD5-C6A9A14A8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3E0A132-402A-4114-A85E-388BEED58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6akNYlkeh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gVPLNu_S-w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youtube.com/watch?v=aSpRpf1Ny9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mpoutmeningitis.com/index.htm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The Human Immune System</a:t>
            </a:r>
          </a:p>
        </p:txBody>
      </p:sp>
      <p:pic>
        <p:nvPicPr>
          <p:cNvPr id="2051" name="Picture 4" descr="F:\College Stuff\Student Teaching - De Soto\8th Grade\Immune System\35A5C2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2788" y="2055813"/>
            <a:ext cx="5083175" cy="35020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4114800" y="5943600"/>
            <a:ext cx="1066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hlinkClick r:id="rId3"/>
              </a:rPr>
              <a:t>Video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Nonspecific Defense</a:t>
            </a:r>
            <a:br>
              <a:rPr lang="en-US" sz="4000" smtClean="0"/>
            </a:br>
            <a:r>
              <a:rPr lang="en-US" sz="4000" smtClean="0"/>
              <a:t>~White Blood Cells (WBC)~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505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400" smtClean="0"/>
              <a:t>If invaders actually get </a:t>
            </a:r>
            <a:r>
              <a:rPr lang="en-US" sz="2400" b="1" smtClean="0"/>
              <a:t>within</a:t>
            </a:r>
            <a:r>
              <a:rPr lang="en-US" sz="2400" smtClean="0"/>
              <a:t> the body, then your white blood cells (WBCs) begin their attack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400" smtClean="0"/>
              <a:t>WBCs normally circulate throughout the blood, but will enter the body’s tissues and increase in numbers if invaders are detected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sz="2800" smtClean="0"/>
          </a:p>
        </p:txBody>
      </p:sp>
      <p:pic>
        <p:nvPicPr>
          <p:cNvPr id="11268" name="Picture 4" descr="F:\College Stuff\Student Teaching - De Soto\8th Grade\Immune System\macroph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362200"/>
            <a:ext cx="3478213" cy="3556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248400" y="6096000"/>
            <a:ext cx="1066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hlinkClick r:id="rId3"/>
              </a:rPr>
              <a:t>Video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5181600" cy="4114800"/>
          </a:xfrm>
        </p:spPr>
        <p:txBody>
          <a:bodyPr/>
          <a:lstStyle/>
          <a:p>
            <a:pPr eaLnBrk="1" hangingPunct="1"/>
            <a:r>
              <a:rPr lang="en-US" smtClean="0"/>
              <a:t>These white blood cells are responsible for eating foreign particles by engulfing them</a:t>
            </a:r>
          </a:p>
          <a:p>
            <a:pPr eaLnBrk="1" hangingPunct="1"/>
            <a:r>
              <a:rPr lang="en-US" smtClean="0"/>
              <a:t>Once engulfed, the phagocyte breaks the foreign particles apart in organelles called ________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685800" y="68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Nonspecific Defense</a:t>
            </a:r>
          </a:p>
          <a:p>
            <a:pPr algn="ctr"/>
            <a:r>
              <a:rPr lang="en-US" sz="4400">
                <a:solidFill>
                  <a:schemeClr val="bg1"/>
                </a:solidFill>
              </a:rPr>
              <a:t>~Phagocytes (WBC)~</a:t>
            </a:r>
            <a:br>
              <a:rPr lang="en-US" sz="4400">
                <a:solidFill>
                  <a:schemeClr val="bg1"/>
                </a:solidFill>
              </a:rPr>
            </a:br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12292" name="Picture 5" descr="F:\College Stuff\Student Teaching - De Soto\8th Grade\Immune System\phagocyte.jpg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4953000" y="25908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429000" y="5562600"/>
            <a:ext cx="190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chemeClr val="bg1"/>
                </a:solidFill>
              </a:rPr>
              <a:t>Lysosomes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5257800" y="5791200"/>
            <a:ext cx="342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</a:rPr>
              <a:t>Where could invaders hide from phagocytes?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utoUpdateAnimBg="0"/>
      <p:bldP spid="1741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Nonspecific-Specific Defense</a:t>
            </a:r>
            <a:br>
              <a:rPr lang="en-US" smtClean="0"/>
            </a:br>
            <a:r>
              <a:rPr lang="en-US" smtClean="0"/>
              <a:t>~Helper T Cell~</a:t>
            </a:r>
          </a:p>
        </p:txBody>
      </p:sp>
      <p:sp>
        <p:nvSpPr>
          <p:cNvPr id="1331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762000"/>
          </a:xfrm>
        </p:spPr>
        <p:txBody>
          <a:bodyPr/>
          <a:lstStyle/>
          <a:p>
            <a:r>
              <a:rPr lang="en-US" smtClean="0"/>
              <a:t>Begin their work when a phagocyte eats a pathogen</a:t>
            </a:r>
          </a:p>
        </p:txBody>
      </p:sp>
      <p:sp>
        <p:nvSpPr>
          <p:cNvPr id="1331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667000"/>
            <a:ext cx="4040188" cy="3459163"/>
          </a:xfrm>
        </p:spPr>
        <p:txBody>
          <a:bodyPr/>
          <a:lstStyle/>
          <a:p>
            <a:r>
              <a:rPr lang="en-US" sz="3200" smtClean="0"/>
              <a:t>They activate the 2 Parts of the Specific Defense System</a:t>
            </a:r>
          </a:p>
          <a:p>
            <a:r>
              <a:rPr lang="en-US" sz="3200" smtClean="0"/>
              <a:t>Don’t actually get involved in the fight (more of a messenger role)</a:t>
            </a:r>
          </a:p>
        </p:txBody>
      </p:sp>
      <p:sp>
        <p:nvSpPr>
          <p:cNvPr id="1331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318" name="Picture 2" descr="\\fs-hsn2\staff\connellyk\My Pictures\Helper T and B cells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2743200"/>
            <a:ext cx="3962400" cy="304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Specific Defense (WBC)</a:t>
            </a:r>
            <a:br>
              <a:rPr lang="en-US" sz="3600" smtClean="0"/>
            </a:br>
            <a:r>
              <a:rPr lang="en-US" sz="3600" smtClean="0"/>
              <a:t>(kills only one type of pathogen)</a:t>
            </a:r>
            <a:br>
              <a:rPr lang="en-US" sz="3600" smtClean="0"/>
            </a:br>
            <a:r>
              <a:rPr lang="en-US" sz="3600" smtClean="0"/>
              <a:t>Part #1: Cell Mediated Response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~Killer T-Cells~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4495800" cy="3733800"/>
          </a:xfrm>
        </p:spPr>
        <p:txBody>
          <a:bodyPr/>
          <a:lstStyle/>
          <a:p>
            <a:pPr eaLnBrk="1" hangingPunct="1"/>
            <a:r>
              <a:rPr lang="en-US" sz="2800" smtClean="0"/>
              <a:t>One type of T cell called “natural killer” cells, recognize infected human cells and cancer cells</a:t>
            </a:r>
          </a:p>
          <a:p>
            <a:pPr eaLnBrk="1" hangingPunct="1"/>
            <a:r>
              <a:rPr lang="en-US" sz="2800" smtClean="0"/>
              <a:t>T-cells will attack these infected cells, quickly kill them, and then continue to search for more cells to kill </a:t>
            </a:r>
          </a:p>
        </p:txBody>
      </p:sp>
      <p:pic>
        <p:nvPicPr>
          <p:cNvPr id="14340" name="Picture 4" descr="F:\College Stuff\Student Teaching - De Soto\8th Grade\Immune System\tcell_attac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362200"/>
            <a:ext cx="3810000" cy="2921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3733800"/>
          </a:xfrm>
        </p:spPr>
        <p:txBody>
          <a:bodyPr/>
          <a:lstStyle/>
          <a:p>
            <a:pPr eaLnBrk="1" hangingPunct="1"/>
            <a:r>
              <a:rPr lang="en-US" sz="3600" smtClean="0"/>
              <a:t>There are two different types of B Cells</a:t>
            </a:r>
          </a:p>
          <a:p>
            <a:pPr lvl="1" eaLnBrk="1" hangingPunct="1"/>
            <a:r>
              <a:rPr lang="en-US" sz="3600" b="1" u="sng" smtClean="0"/>
              <a:t>Plasma B Cells </a:t>
            </a:r>
            <a:r>
              <a:rPr lang="en-US" sz="3600" smtClean="0"/>
              <a:t>produce the antibodies</a:t>
            </a:r>
          </a:p>
          <a:p>
            <a:pPr lvl="1" eaLnBrk="1" hangingPunct="1"/>
            <a:r>
              <a:rPr lang="en-US" sz="3600" b="1" u="sng" smtClean="0"/>
              <a:t>Memory B Cells </a:t>
            </a:r>
            <a:r>
              <a:rPr lang="en-US" sz="3600" smtClean="0"/>
              <a:t>remember the antigen for help in future immunity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600" smtClean="0"/>
              <a:t>Specific Defense (WBC)</a:t>
            </a:r>
            <a:br>
              <a:rPr lang="en-US" sz="3600" smtClean="0"/>
            </a:br>
            <a:r>
              <a:rPr lang="en-US" sz="3600" smtClean="0"/>
              <a:t>Part #2: Antibody Mediated Response</a:t>
            </a:r>
            <a:br>
              <a:rPr lang="en-US" sz="3600" smtClean="0"/>
            </a:br>
            <a:r>
              <a:rPr lang="en-US" sz="3600" smtClean="0"/>
              <a:t>~B Cells~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5105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800" smtClean="0"/>
              <a:t>Luckily, most infections never make it far enough for us to need the B Cells!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800" smtClean="0"/>
              <a:t>Those that do trigger the production and release of </a:t>
            </a:r>
            <a:r>
              <a:rPr lang="en-US" sz="2800" b="1" smtClean="0"/>
              <a:t>antibodies</a:t>
            </a:r>
          </a:p>
          <a:p>
            <a:pPr lvl="2" eaLnBrk="1" hangingPunct="1">
              <a:lnSpc>
                <a:spcPct val="90000"/>
              </a:lnSpc>
              <a:buFontTx/>
              <a:buChar char="-"/>
            </a:pPr>
            <a:r>
              <a:rPr lang="en-US" sz="2000" smtClean="0"/>
              <a:t>Proteins that latch onto, damage, clump, and slow foreign particles</a:t>
            </a:r>
          </a:p>
          <a:p>
            <a:pPr lvl="2" eaLnBrk="1" hangingPunct="1">
              <a:lnSpc>
                <a:spcPct val="90000"/>
              </a:lnSpc>
              <a:buFontTx/>
              <a:buChar char="-"/>
            </a:pPr>
            <a:r>
              <a:rPr lang="en-US" sz="2000" smtClean="0"/>
              <a:t>Each antibody binds only to one specific antigen on a foreign cell</a:t>
            </a:r>
            <a:endParaRPr lang="en-US" sz="2000" b="1" smtClean="0"/>
          </a:p>
          <a:p>
            <a:pPr lvl="2" eaLnBrk="1" hangingPunct="1">
              <a:lnSpc>
                <a:spcPct val="90000"/>
              </a:lnSpc>
              <a:buFontTx/>
              <a:buChar char="-"/>
            </a:pPr>
            <a:endParaRPr lang="en-US" sz="2000" smtClean="0"/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447800"/>
          </a:xfrm>
          <a:noFill/>
        </p:spPr>
        <p:txBody>
          <a:bodyPr/>
          <a:lstStyle/>
          <a:p>
            <a:pPr eaLnBrk="1" hangingPunct="1"/>
            <a:r>
              <a:rPr lang="en-US" sz="3600" smtClean="0"/>
              <a:t>Specific Defense (WBC)</a:t>
            </a:r>
            <a:br>
              <a:rPr lang="en-US" sz="3600" smtClean="0"/>
            </a:br>
            <a:r>
              <a:rPr lang="en-US" sz="3600" smtClean="0"/>
              <a:t>Part #2: Antibody Mediated Response</a:t>
            </a:r>
            <a:r>
              <a:rPr lang="en-US" smtClean="0"/>
              <a:t/>
            </a:r>
            <a:br>
              <a:rPr lang="en-US" smtClean="0"/>
            </a:br>
            <a:r>
              <a:rPr lang="en-US" sz="2800" smtClean="0"/>
              <a:t>~Plasma B Cells~</a:t>
            </a:r>
          </a:p>
        </p:txBody>
      </p:sp>
      <p:pic>
        <p:nvPicPr>
          <p:cNvPr id="16388" name="Picture 5" descr="F:\College Stuff\Student Teaching - De Soto\8th Grade\Immune System\AntibodyMolecule.jpg"/>
          <p:cNvPicPr>
            <a:picLocks noChangeAspect="1" noChangeArrowheads="1"/>
          </p:cNvPicPr>
          <p:nvPr/>
        </p:nvPicPr>
        <p:blipFill>
          <a:blip r:embed="rId2"/>
          <a:srcRect t="11555" r="40385"/>
          <a:stretch>
            <a:fillRect/>
          </a:stretch>
        </p:blipFill>
        <p:spPr bwMode="auto">
          <a:xfrm>
            <a:off x="5791200" y="2286000"/>
            <a:ext cx="30035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Steps in Antibody Production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495800" cy="53340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US" sz="2400" smtClean="0"/>
              <a:t>Phagocytes (WBC) gobble up invading particles and break them into small pieces that they stick out of their cell membrane.</a:t>
            </a:r>
          </a:p>
          <a:p>
            <a:pPr marL="514350" indent="-514350" eaLnBrk="1" hangingPunct="1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US" sz="2400" smtClean="0"/>
              <a:t>They show these pieces to Helper T-cells (WBC) who try to find the right B-cells to help. (only 1 B cell for each pathogen)</a:t>
            </a:r>
          </a:p>
          <a:p>
            <a:pPr marL="514350" indent="-514350" eaLnBrk="1" hangingPunct="1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US" sz="2400" smtClean="0"/>
              <a:t>Plasma B-cells produce antibodies that attach to the antigen on that pathogen and make it non-functional</a:t>
            </a:r>
            <a:r>
              <a:rPr lang="en-US" sz="2800" smtClean="0"/>
              <a:t>. </a:t>
            </a:r>
          </a:p>
          <a:p>
            <a:pPr marL="514350" indent="-514350" eaLnBrk="1" hangingPunct="1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US" sz="2800" smtClean="0"/>
              <a:t>HURRAY!!!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172200" y="5410200"/>
            <a:ext cx="19812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hlinkClick r:id="rId2"/>
              </a:rPr>
              <a:t>Video - 1:58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7413" name="Picture 5" descr="F:\College Stuff\Student Teaching - De Soto\8th Grade\Immune System\cell75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438400"/>
            <a:ext cx="3429000" cy="28257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Specific Defense (WBC)</a:t>
            </a:r>
            <a:br>
              <a:rPr lang="en-US" sz="3600" smtClean="0"/>
            </a:br>
            <a:r>
              <a:rPr lang="en-US" sz="3600" smtClean="0"/>
              <a:t>Part #2-Antibody Mediated Response</a:t>
            </a:r>
            <a:br>
              <a:rPr lang="en-US" sz="3600" smtClean="0"/>
            </a:br>
            <a:r>
              <a:rPr lang="en-US" sz="3600" smtClean="0"/>
              <a:t>~Memory B Cells~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4495800" cy="41148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sz="2800" smtClean="0"/>
              <a:t>New pathogens take longer to identify, and a person remains ill until a new antibody can be made.</a:t>
            </a:r>
          </a:p>
          <a:p>
            <a:pPr eaLnBrk="1" hangingPunct="1">
              <a:buFontTx/>
              <a:buChar char="-"/>
            </a:pPr>
            <a:r>
              <a:rPr lang="en-US" sz="2800" smtClean="0"/>
              <a:t>Old pathogens are quickly recognized, and a person may never become ill from that invader again.  This person is now IMMUNE!</a:t>
            </a:r>
          </a:p>
        </p:txBody>
      </p:sp>
      <p:pic>
        <p:nvPicPr>
          <p:cNvPr id="18436" name="Picture 4" descr="F:\College Stuff\Student Teaching - De Soto\8th Grade\Immune System\cellsindefenses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0" y="2438400"/>
            <a:ext cx="441960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F:\College Stuff\Student Teaching - De Soto\8th Grade\Immune System\antibody_concentrati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609600"/>
            <a:ext cx="6751638" cy="581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immunity?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en-US" smtClean="0"/>
              <a:t>Resistance to a disease causing organism or harmful substance</a:t>
            </a:r>
          </a:p>
          <a:p>
            <a:pPr eaLnBrk="1" hangingPunct="1">
              <a:buFontTx/>
              <a:buChar char="-"/>
            </a:pPr>
            <a:r>
              <a:rPr lang="en-US" smtClean="0"/>
              <a:t>Two types</a:t>
            </a:r>
          </a:p>
          <a:p>
            <a:pPr lvl="2" eaLnBrk="1" hangingPunct="1">
              <a:buFontTx/>
              <a:buChar char="-"/>
            </a:pPr>
            <a:r>
              <a:rPr lang="en-US" smtClean="0"/>
              <a:t>Active Immunity</a:t>
            </a:r>
          </a:p>
          <a:p>
            <a:pPr lvl="2" eaLnBrk="1" hangingPunct="1">
              <a:buFontTx/>
              <a:buChar char="-"/>
            </a:pPr>
            <a:r>
              <a:rPr lang="en-US" smtClean="0"/>
              <a:t>Passive Immunity</a:t>
            </a:r>
          </a:p>
        </p:txBody>
      </p:sp>
      <p:pic>
        <p:nvPicPr>
          <p:cNvPr id="20484" name="Picture 4" descr="F:\College Stuff\Student Teaching - De Soto\8th Grade\Immune System\antibody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657600"/>
            <a:ext cx="3643313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What is the Job of the Immune System?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body’s defense against </a:t>
            </a:r>
            <a:r>
              <a:rPr lang="en-US" dirty="0" smtClean="0">
                <a:solidFill>
                  <a:srgbClr val="FF0000"/>
                </a:solidFill>
              </a:rPr>
              <a:t>pathogens</a:t>
            </a:r>
            <a:r>
              <a:rPr lang="en-US" dirty="0" smtClean="0"/>
              <a:t> (cause disease),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malfunctioning cells</a:t>
            </a:r>
            <a:r>
              <a:rPr lang="en-US" dirty="0" smtClean="0"/>
              <a:t> ( cause cancer), and </a:t>
            </a:r>
            <a:r>
              <a:rPr lang="en-US" dirty="0" smtClean="0">
                <a:solidFill>
                  <a:srgbClr val="FFFF00"/>
                </a:solidFill>
              </a:rPr>
              <a:t>foreign particles </a:t>
            </a:r>
            <a:r>
              <a:rPr lang="en-US" dirty="0" smtClean="0"/>
              <a:t>(cause allergies)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3076" name="Picture 4" descr="F:\College Stuff\Student Teaching - De Soto\8th Grade\Immune System\allergy_385x2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962400"/>
            <a:ext cx="3200400" cy="21701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7" name="Picture 5" descr="F:\College Stuff\Student Teaching - De Soto\8th Grade\Immune System\Dividing_Cancer_Cell-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733800"/>
            <a:ext cx="1831975" cy="24479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8" name="Picture 6" descr="F:\College Stuff\Student Teaching - De Soto\8th Grade\Immune System\bacteria_94120838_st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962400"/>
            <a:ext cx="2743200" cy="21621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Active Immunity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7244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b="1" u="sng" smtClean="0"/>
              <a:t>You</a:t>
            </a:r>
            <a:r>
              <a:rPr lang="en-US" smtClean="0"/>
              <a:t> produce the antibodies</a:t>
            </a:r>
          </a:p>
          <a:p>
            <a:pPr lvl="1" eaLnBrk="1" hangingPunct="1">
              <a:buFontTx/>
              <a:buChar char="-"/>
            </a:pPr>
            <a:r>
              <a:rPr lang="en-US" smtClean="0"/>
              <a:t>Your body has been exposed to the antigen in the past so you have MEMORY B CELLS for that pathogen by</a:t>
            </a:r>
          </a:p>
          <a:p>
            <a:pPr marL="1371600" lvl="2" indent="-457200" eaLnBrk="1" hangingPunct="1">
              <a:buFont typeface="Times New Roman" pitchFamily="18" charset="0"/>
              <a:buAutoNum type="arabicPeriod"/>
            </a:pPr>
            <a:r>
              <a:rPr lang="en-US" u="sng" smtClean="0"/>
              <a:t>Accidental exposure </a:t>
            </a:r>
            <a:r>
              <a:rPr lang="en-US" smtClean="0"/>
              <a:t>to the actual disease causing antigen – You </a:t>
            </a:r>
            <a:r>
              <a:rPr lang="en-US" b="1" u="sng" smtClean="0"/>
              <a:t>FOUGHT</a:t>
            </a:r>
            <a:r>
              <a:rPr lang="en-US" smtClean="0"/>
              <a:t> it, you eliminated it, you remember it (you had the disease)</a:t>
            </a:r>
          </a:p>
          <a:p>
            <a:pPr marL="1371600" lvl="2" indent="-457200" eaLnBrk="1" hangingPunct="1">
              <a:buFont typeface="Times New Roman" pitchFamily="18" charset="0"/>
              <a:buAutoNum type="arabicPeriod"/>
            </a:pPr>
            <a:r>
              <a:rPr lang="en-US" u="sng" smtClean="0"/>
              <a:t>Planned exposure </a:t>
            </a:r>
            <a:r>
              <a:rPr lang="en-US" smtClean="0"/>
              <a:t>to a form of the disease causing antigen that has been killed or weakened – You </a:t>
            </a:r>
            <a:r>
              <a:rPr lang="en-US" b="1" u="sng" smtClean="0"/>
              <a:t>DETECTED</a:t>
            </a:r>
            <a:r>
              <a:rPr lang="en-US" smtClean="0"/>
              <a:t> it, eliminated it, and remember it (you got vaccinated)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572000" y="5867400"/>
            <a:ext cx="426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-"/>
            </a:pP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4" autoUpdateAnimBg="0"/>
      <p:bldP spid="2662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Vaccine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Antigens are deliberately introduced into the immune system to produce immunity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Because the bacteria has been killed or weakened, minimal or no symptoms occur (you don’t get sick)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Have eradicated or severely limited several diseases from the face of the Earth, such as polio and smallpox</a:t>
            </a:r>
          </a:p>
        </p:txBody>
      </p:sp>
      <p:pic>
        <p:nvPicPr>
          <p:cNvPr id="22532" name="Picture 4" descr="F:\College Stuff\Student Teaching - De Soto\8th Grade\Immune System\nasal vaccine.jpg"/>
          <p:cNvPicPr>
            <a:picLocks noChangeAspect="1" noChangeArrowheads="1"/>
          </p:cNvPicPr>
          <p:nvPr/>
        </p:nvPicPr>
        <p:blipFill>
          <a:blip r:embed="rId2"/>
          <a:srcRect l="18333" t="4167" r="16666" b="8333"/>
          <a:stretch>
            <a:fillRect/>
          </a:stretch>
        </p:blipFill>
        <p:spPr bwMode="auto">
          <a:xfrm>
            <a:off x="1447800" y="4572000"/>
            <a:ext cx="2122488" cy="21336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533" name="Picture 5" descr="F:\College Stuff\Student Teaching - De Soto\8th Grade\Immune System\vaccineREX150606_228x3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6463" y="4191000"/>
            <a:ext cx="1633537" cy="25146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How long does active immunity last?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4648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It depends on the antigen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Some disease-causing bacteria multiply into new forms that our body doesn’t recognize, requiring annual vaccinations, like the flu shot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Booster shot - reminds the immune system of the antigen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Others last for a lifetime, such as chicken pox</a:t>
            </a:r>
          </a:p>
        </p:txBody>
      </p:sp>
      <p:pic>
        <p:nvPicPr>
          <p:cNvPr id="23556" name="Picture 4" descr="F:\College Stuff\Student Teaching - De Soto\8th Grade\Immune System\flu_sh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057400"/>
            <a:ext cx="2917825" cy="43608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4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Think the flu is no big deal?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191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800" smtClean="0"/>
              <a:t>Think again…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800" smtClean="0"/>
              <a:t>In 1918, a particularly deadly strain of flu, called the Spanish Influenza, spread across the globe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800" smtClean="0"/>
              <a:t>It infected 20% of the human population and killed 5%, which came out to be about 100 million people</a:t>
            </a:r>
          </a:p>
        </p:txBody>
      </p:sp>
      <p:pic>
        <p:nvPicPr>
          <p:cNvPr id="24580" name="Picture 4" descr="F:\College Stuff\Student Teaching - De Soto\8th Grade\Immune System\cold_comfort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438400"/>
            <a:ext cx="4094163" cy="27003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4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Do we get all the possible vaccines we can?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42672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Although the Center for Disease Control (CDC) recommends certain vaccines, many individuals go without them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Those especially susceptible include travelers and students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Consider the vaccine for meningitis, which is recommended for all college students and infects 3,000 people in the U.S., killing 300 annually </a:t>
            </a:r>
          </a:p>
        </p:txBody>
      </p:sp>
      <p:pic>
        <p:nvPicPr>
          <p:cNvPr id="36868" name="Picture 4" descr="F:\My Pictures\Freshman\Sept. 28th - Homecoming\IM002762.JPG"/>
          <p:cNvPicPr>
            <a:picLocks noChangeAspect="1" noChangeArrowheads="1"/>
          </p:cNvPicPr>
          <p:nvPr/>
        </p:nvPicPr>
        <p:blipFill>
          <a:blip r:embed="rId2"/>
          <a:srcRect l="8928" t="8928"/>
          <a:stretch>
            <a:fillRect/>
          </a:stretch>
        </p:blipFill>
        <p:spPr bwMode="auto">
          <a:xfrm>
            <a:off x="5257800" y="1676400"/>
            <a:ext cx="3371850" cy="4495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590800" y="6172200"/>
            <a:ext cx="914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hlinkClick r:id="rId3"/>
              </a:rPr>
              <a:t>Link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Passive Immunity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4343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You </a:t>
            </a:r>
            <a:r>
              <a:rPr lang="en-US" sz="2800" b="1" u="sng" smtClean="0"/>
              <a:t>don’t</a:t>
            </a:r>
            <a:r>
              <a:rPr lang="en-US" sz="2800" smtClean="0"/>
              <a:t> produce the antibodies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Example:Mother gives antibodies to baby during pregnancy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Only works for short time following birth while baby’s immune system develops.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No long term immunity because no Memory B cells will be produced  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26628" name="Picture 4" descr="F:\College Stuff\Student Teaching - De Soto\8th Grade\Immune System\mother_holding_bab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600200"/>
            <a:ext cx="2439988" cy="36576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029200" y="5410200"/>
            <a:ext cx="3429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Why doesn’t the mother just pass on the WBCs that “remember” the antigens?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057400" y="30480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4" autoUpdateAnimBg="0"/>
      <p:bldP spid="3174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Does Our Body Know What to Attack?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/>
          <a:p>
            <a:r>
              <a:rPr lang="en-US" sz="3200" b="1" u="sng" smtClean="0">
                <a:solidFill>
                  <a:srgbClr val="FFFF00"/>
                </a:solidFill>
              </a:rPr>
              <a:t>Antigens</a:t>
            </a:r>
            <a:r>
              <a:rPr lang="en-US" sz="3200" smtClean="0"/>
              <a:t> (special proteins on cell surface) tell us whether</a:t>
            </a:r>
          </a:p>
          <a:p>
            <a:pPr lvl="1"/>
            <a:r>
              <a:rPr lang="en-US" sz="3200" smtClean="0"/>
              <a:t>The cell is our own (</a:t>
            </a:r>
            <a:r>
              <a:rPr lang="en-US" sz="3200" smtClean="0">
                <a:solidFill>
                  <a:srgbClr val="FF0000"/>
                </a:solidFill>
              </a:rPr>
              <a:t>SELF</a:t>
            </a:r>
            <a:r>
              <a:rPr lang="en-US" sz="3200" smtClean="0"/>
              <a:t>)</a:t>
            </a:r>
          </a:p>
          <a:p>
            <a:pPr lvl="1"/>
            <a:r>
              <a:rPr lang="en-US" sz="3200" smtClean="0"/>
              <a:t>The cell if foreign (</a:t>
            </a:r>
            <a:r>
              <a:rPr lang="en-US" sz="3200" smtClean="0">
                <a:solidFill>
                  <a:srgbClr val="FF0000"/>
                </a:solidFill>
              </a:rPr>
              <a:t>NONSELF</a:t>
            </a:r>
            <a:r>
              <a:rPr lang="en-US" sz="3200" smtClean="0"/>
              <a:t>)</a:t>
            </a:r>
          </a:p>
          <a:p>
            <a:pPr lvl="1"/>
            <a:endParaRPr lang="en-US" smtClean="0"/>
          </a:p>
        </p:txBody>
      </p:sp>
      <p:pic>
        <p:nvPicPr>
          <p:cNvPr id="4100" name="Picture 3" descr="\\fs-hsn2\staff\connellyk\My Pictures\Antigens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362200"/>
            <a:ext cx="3810000" cy="3657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 of the Immune System</a:t>
            </a:r>
          </a:p>
        </p:txBody>
      </p:sp>
      <p:sp>
        <p:nvSpPr>
          <p:cNvPr id="5123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Nonspecific Defenses</a:t>
            </a:r>
          </a:p>
        </p:txBody>
      </p:sp>
      <p:sp>
        <p:nvSpPr>
          <p:cNvPr id="5124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530725"/>
          </a:xfrm>
        </p:spPr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Physical Barriers</a:t>
            </a:r>
          </a:p>
          <a:p>
            <a:pPr lvl="1"/>
            <a:r>
              <a:rPr lang="en-US" smtClean="0"/>
              <a:t>Skin</a:t>
            </a:r>
          </a:p>
          <a:p>
            <a:pPr lvl="1"/>
            <a:r>
              <a:rPr lang="en-US" smtClean="0"/>
              <a:t>Mucus Membranes</a:t>
            </a:r>
          </a:p>
          <a:p>
            <a:r>
              <a:rPr lang="en-US" smtClean="0">
                <a:solidFill>
                  <a:srgbClr val="00B050"/>
                </a:solidFill>
              </a:rPr>
              <a:t>Chemical Barriers</a:t>
            </a:r>
          </a:p>
          <a:p>
            <a:pPr lvl="1"/>
            <a:r>
              <a:rPr lang="en-US" smtClean="0"/>
              <a:t>Mucus</a:t>
            </a:r>
          </a:p>
          <a:p>
            <a:pPr lvl="1"/>
            <a:r>
              <a:rPr lang="en-US" smtClean="0"/>
              <a:t>Saliva</a:t>
            </a:r>
          </a:p>
          <a:p>
            <a:pPr lvl="1"/>
            <a:r>
              <a:rPr lang="en-US" smtClean="0"/>
              <a:t>Stomach Acid</a:t>
            </a:r>
          </a:p>
          <a:p>
            <a:pPr lvl="1"/>
            <a:r>
              <a:rPr lang="en-US" smtClean="0"/>
              <a:t>Sweat</a:t>
            </a:r>
          </a:p>
          <a:p>
            <a:r>
              <a:rPr lang="en-US" smtClean="0">
                <a:solidFill>
                  <a:srgbClr val="00B050"/>
                </a:solidFill>
              </a:rPr>
              <a:t>White Blood Cells</a:t>
            </a:r>
          </a:p>
          <a:p>
            <a:pPr lvl="1"/>
            <a:r>
              <a:rPr lang="en-US" smtClean="0"/>
              <a:t>Phagocytes</a:t>
            </a:r>
          </a:p>
          <a:p>
            <a:pPr lvl="1"/>
            <a:r>
              <a:rPr lang="en-US" smtClean="0"/>
              <a:t>Helper T Cells</a:t>
            </a:r>
          </a:p>
        </p:txBody>
      </p:sp>
      <p:sp>
        <p:nvSpPr>
          <p:cNvPr id="5125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Specific Defenses</a:t>
            </a:r>
          </a:p>
        </p:txBody>
      </p:sp>
      <p:sp>
        <p:nvSpPr>
          <p:cNvPr id="5126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94175" cy="3951288"/>
          </a:xfrm>
        </p:spPr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Cell Mediated Response</a:t>
            </a:r>
          </a:p>
          <a:p>
            <a:pPr lvl="1"/>
            <a:r>
              <a:rPr lang="en-US" smtClean="0"/>
              <a:t>Natural Killer T Cells</a:t>
            </a:r>
          </a:p>
          <a:p>
            <a:r>
              <a:rPr lang="en-US" smtClean="0">
                <a:solidFill>
                  <a:srgbClr val="00B050"/>
                </a:solidFill>
              </a:rPr>
              <a:t>Antibody Mediated Response</a:t>
            </a:r>
          </a:p>
          <a:p>
            <a:pPr lvl="1"/>
            <a:r>
              <a:rPr lang="en-US" smtClean="0"/>
              <a:t>Plasma B Cells</a:t>
            </a:r>
          </a:p>
          <a:p>
            <a:pPr lvl="1"/>
            <a:r>
              <a:rPr lang="en-US" smtClean="0"/>
              <a:t>Memory B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Nonspecific Defense</a:t>
            </a:r>
            <a:br>
              <a:rPr lang="en-US" sz="4000" smtClean="0"/>
            </a:br>
            <a:r>
              <a:rPr lang="en-US" sz="4000" smtClean="0"/>
              <a:t>(Attacks anything “nonself”)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~Physical Barrier-Skin~</a:t>
            </a:r>
            <a:endParaRPr lang="en-US" sz="36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35052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The dead, outer layer of skin, known as the </a:t>
            </a:r>
            <a:r>
              <a:rPr lang="en-US" sz="2800" b="1" smtClean="0"/>
              <a:t>epidermis</a:t>
            </a:r>
            <a:r>
              <a:rPr lang="en-US" sz="2800" smtClean="0"/>
              <a:t>, forms a PHYSICAL BARRIER against invaders and secretes chemicals  in sweat that kill potential invaders </a:t>
            </a:r>
          </a:p>
        </p:txBody>
      </p:sp>
      <p:pic>
        <p:nvPicPr>
          <p:cNvPr id="6148" name="Picture 4" descr="F:\College Stuff\Student Teaching - De Soto\8th Grade\Immune System\epidermis-sb3849-sw.jpg"/>
          <p:cNvPicPr>
            <a:picLocks noChangeAspect="1" noChangeArrowheads="1"/>
          </p:cNvPicPr>
          <p:nvPr/>
        </p:nvPicPr>
        <p:blipFill>
          <a:blip r:embed="rId2"/>
          <a:srcRect b="14000"/>
          <a:stretch>
            <a:fillRect/>
          </a:stretch>
        </p:blipFill>
        <p:spPr bwMode="auto">
          <a:xfrm>
            <a:off x="4419600" y="3124200"/>
            <a:ext cx="4419600" cy="28511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3733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800" smtClean="0"/>
              <a:t>As you breathe in, foreign particles and bacteria bump into </a:t>
            </a:r>
            <a:r>
              <a:rPr lang="en-US" sz="2800" b="1" smtClean="0"/>
              <a:t>mucus</a:t>
            </a:r>
            <a:r>
              <a:rPr lang="en-US" sz="2800" smtClean="0"/>
              <a:t> throughout your respiratory system and become stuck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800" smtClean="0"/>
              <a:t>Hair-like structures called </a:t>
            </a:r>
            <a:r>
              <a:rPr lang="en-US" sz="2800" b="1" smtClean="0"/>
              <a:t>cilia</a:t>
            </a:r>
            <a:r>
              <a:rPr lang="en-US" sz="2800" smtClean="0"/>
              <a:t> sweep this mucus into the throat for coughing or swallowing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Nonspecific Defense</a:t>
            </a:r>
            <a:br>
              <a:rPr lang="en-US" sz="44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~Physical Barrier-Mucus and Cilia~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419600" y="6019800"/>
            <a:ext cx="388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chemeClr val="bg1"/>
                </a:solidFill>
              </a:rPr>
              <a:t>Don’t swallowed bacteria have a good chance of infecting you?</a:t>
            </a:r>
          </a:p>
        </p:txBody>
      </p:sp>
      <p:pic>
        <p:nvPicPr>
          <p:cNvPr id="7173" name="Picture 6" descr="F:\College Stuff\Student Teaching - De Soto\8th Grade\Immune System\cil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191000"/>
            <a:ext cx="27432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 descr="F:\College Stuff\Student Teaching - De Soto\8th Grade\Immune System\sneez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057400"/>
            <a:ext cx="32004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Nonspecific Defense</a:t>
            </a:r>
            <a:br>
              <a:rPr lang="en-US" sz="44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~Chemical Barriers-Saliva~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74676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What’s the first thing you do when you cut your finger?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3352800"/>
            <a:ext cx="8788400" cy="2762250"/>
            <a:chOff x="0" y="2112"/>
            <a:chExt cx="5536" cy="1740"/>
          </a:xfrm>
        </p:grpSpPr>
        <p:pic>
          <p:nvPicPr>
            <p:cNvPr id="8197" name="Picture 6" descr="F:\College Stuff\Student Teaching - De Soto\8th Grade\Immune System\501-Fred_Ruiz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08" y="2256"/>
              <a:ext cx="2128" cy="1596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8198" name="Rectangle 7"/>
            <p:cNvSpPr>
              <a:spLocks noChangeArrowheads="1"/>
            </p:cNvSpPr>
            <p:nvPr/>
          </p:nvSpPr>
          <p:spPr bwMode="auto">
            <a:xfrm>
              <a:off x="0" y="2112"/>
              <a:ext cx="3408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-"/>
              </a:pPr>
              <a:r>
                <a:rPr lang="en-US" sz="3200" b="1">
                  <a:solidFill>
                    <a:schemeClr val="bg1"/>
                  </a:solidFill>
                </a:rPr>
                <a:t>Saliva</a:t>
              </a:r>
              <a:r>
                <a:rPr lang="en-US" sz="3200">
                  <a:solidFill>
                    <a:schemeClr val="bg1"/>
                  </a:solidFill>
                </a:rPr>
                <a:t> contains many chemicals that break down bacteria</a:t>
              </a:r>
            </a:p>
            <a:p>
              <a:pPr marL="342900" indent="-342900">
                <a:spcBef>
                  <a:spcPct val="20000"/>
                </a:spcBef>
                <a:buFontTx/>
                <a:buChar char="-"/>
              </a:pPr>
              <a:r>
                <a:rPr lang="en-US" sz="3200">
                  <a:solidFill>
                    <a:schemeClr val="bg1"/>
                  </a:solidFill>
                </a:rPr>
                <a:t>Thousands of different types of bacteria can survive these chemicals, however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4648200" cy="41148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sz="2800" smtClean="0"/>
              <a:t>Swallowed bacteria are broken down by strong acids in the stomach that break down your food</a:t>
            </a:r>
          </a:p>
          <a:p>
            <a:pPr eaLnBrk="1" hangingPunct="1">
              <a:buFontTx/>
              <a:buChar char="-"/>
            </a:pPr>
            <a:r>
              <a:rPr lang="en-US" sz="2800" smtClean="0"/>
              <a:t>The stomach must produce a coating of special mucus or this acid would eat through the stomach!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Nonspecific Defense</a:t>
            </a:r>
            <a:br>
              <a:rPr lang="en-US" sz="44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~Chemical Barriers-Stomach Acid~</a:t>
            </a:r>
          </a:p>
        </p:txBody>
      </p:sp>
      <p:pic>
        <p:nvPicPr>
          <p:cNvPr id="9220" name="Picture 5" descr="F:\College Stuff\Student Teaching - De Soto\8th Grade\Immune System\stomach ac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590800"/>
            <a:ext cx="24288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Escherichia coli</a:t>
            </a:r>
            <a:br>
              <a:rPr lang="en-US" sz="4000" smtClean="0"/>
            </a:br>
            <a:r>
              <a:rPr lang="en-US" sz="4000" smtClean="0"/>
              <a:t>is common and plentiful in all of our digestive tracts.  Why are we all not sick?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81000" y="2743200"/>
            <a:ext cx="8585200" cy="3886200"/>
            <a:chOff x="240" y="1728"/>
            <a:chExt cx="5408" cy="2448"/>
          </a:xfrm>
        </p:grpSpPr>
        <p:pic>
          <p:nvPicPr>
            <p:cNvPr id="10244" name="Picture 4" descr="F:\College Stuff\Student Teaching - De Soto\8th Grade\Immune System\e_coli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32" y="1968"/>
              <a:ext cx="2816" cy="2033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240" y="1728"/>
              <a:ext cx="2448" cy="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-"/>
              </a:pPr>
              <a:r>
                <a:rPr lang="en-US">
                  <a:solidFill>
                    <a:schemeClr val="bg1"/>
                  </a:solidFill>
                </a:rPr>
                <a:t>These bacteria are technically </a:t>
              </a:r>
              <a:r>
                <a:rPr lang="en-US" b="1" u="sng">
                  <a:solidFill>
                    <a:schemeClr val="bg1"/>
                  </a:solidFill>
                </a:rPr>
                <a:t>outside </a:t>
              </a:r>
              <a:r>
                <a:rPr lang="en-US">
                  <a:solidFill>
                    <a:schemeClr val="bg1"/>
                  </a:solidFill>
                </a:rPr>
                <a:t>the body (digestive tube that runs from mouth to anus) and aid in digesting material we cannot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-"/>
              </a:pPr>
              <a:endParaRPr lang="en-US">
                <a:solidFill>
                  <a:schemeClr val="bg1"/>
                </a:solidFill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-"/>
              </a:pPr>
              <a:r>
                <a:rPr lang="en-US">
                  <a:solidFill>
                    <a:schemeClr val="bg1"/>
                  </a:solidFill>
                </a:rPr>
                <a:t>Only if E.Coli get out of the digestive tube and into other parts of our body can they cause problems!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-"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1059</Words>
  <Application>Microsoft Office PowerPoint</Application>
  <PresentationFormat>On-screen Show (4:3)</PresentationFormat>
  <Paragraphs>116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Times New Roman</vt:lpstr>
      <vt:lpstr>Arial</vt:lpstr>
      <vt:lpstr>Calibri</vt:lpstr>
      <vt:lpstr>Default Design</vt:lpstr>
      <vt:lpstr>The Human Immune System</vt:lpstr>
      <vt:lpstr>What is the Job of the Immune System?</vt:lpstr>
      <vt:lpstr>How Does Our Body Know What to Attack?</vt:lpstr>
      <vt:lpstr>Overview of the Immune System</vt:lpstr>
      <vt:lpstr> Nonspecific Defense (Attacks anything “nonself”) ~Physical Barrier-Skin~</vt:lpstr>
      <vt:lpstr>Slide 6</vt:lpstr>
      <vt:lpstr>Slide 7</vt:lpstr>
      <vt:lpstr>Slide 8</vt:lpstr>
      <vt:lpstr>Escherichia coli is common and plentiful in all of our digestive tracts.  Why are we all not sick?</vt:lpstr>
      <vt:lpstr>Nonspecific Defense ~White Blood Cells (WBC)~</vt:lpstr>
      <vt:lpstr>Slide 11</vt:lpstr>
      <vt:lpstr>Nonspecific-Specific Defense ~Helper T Cell~</vt:lpstr>
      <vt:lpstr>Specific Defense (WBC) (kills only one type of pathogen) Part #1: Cell Mediated Response ~Killer T-Cells~</vt:lpstr>
      <vt:lpstr>Specific Defense (WBC) Part #2: Antibody Mediated Response ~B Cells~</vt:lpstr>
      <vt:lpstr>Specific Defense (WBC) Part #2: Antibody Mediated Response ~Plasma B Cells~</vt:lpstr>
      <vt:lpstr>Steps in Antibody Production</vt:lpstr>
      <vt:lpstr>Specific Defense (WBC) Part #2-Antibody Mediated Response ~Memory B Cells~</vt:lpstr>
      <vt:lpstr>Slide 18</vt:lpstr>
      <vt:lpstr>What is immunity?</vt:lpstr>
      <vt:lpstr>Active Immunity</vt:lpstr>
      <vt:lpstr>Vaccine</vt:lpstr>
      <vt:lpstr>How long does active immunity last?</vt:lpstr>
      <vt:lpstr>Think the flu is no big deal?</vt:lpstr>
      <vt:lpstr>Do we get all the possible vaccines we can?</vt:lpstr>
      <vt:lpstr>Passive Immunity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KPaprocki</dc:creator>
  <cp:lastModifiedBy>connellyk</cp:lastModifiedBy>
  <cp:revision>40</cp:revision>
  <dcterms:created xsi:type="dcterms:W3CDTF">2009-01-12T05:02:24Z</dcterms:created>
  <dcterms:modified xsi:type="dcterms:W3CDTF">2013-05-10T11:40:03Z</dcterms:modified>
</cp:coreProperties>
</file>