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91" r:id="rId2"/>
    <p:sldId id="28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</p:sldIdLst>
  <p:sldSz cx="9144000" cy="6858000" type="screen4x3"/>
  <p:notesSz cx="9144000" cy="6858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600" kern="1200">
        <a:solidFill>
          <a:schemeClr val="bg2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600" kern="1200">
        <a:solidFill>
          <a:schemeClr val="bg2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3300"/>
    <a:srgbClr val="5F5F5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5344" autoAdjust="0"/>
    <p:restoredTop sz="94660"/>
  </p:normalViewPr>
  <p:slideViewPr>
    <p:cSldViewPr>
      <p:cViewPr>
        <p:scale>
          <a:sx n="66" d="100"/>
          <a:sy n="66" d="100"/>
        </p:scale>
        <p:origin x="-101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1513BEB-AECB-49DC-AB6F-39D17B6410D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ACB0893-00D6-4B97-A0F6-4EAD936EE3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4C3567-7BDE-4F07-A0C7-A886A1F1D5D1}" type="slidenum">
              <a:rPr lang="en-US"/>
              <a:pPr/>
              <a:t>1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34CB57-6299-4163-9BE8-AC1E081E0748}" type="slidenum">
              <a:rPr lang="en-US"/>
              <a:pPr/>
              <a:t>10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82B7C9-2005-41E9-9913-6899E258E15D}" type="slidenum">
              <a:rPr lang="en-US"/>
              <a:pPr/>
              <a:t>11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882008-1DD4-4D9C-AF5A-2B34D0BC9592}" type="slidenum">
              <a:rPr lang="en-US"/>
              <a:pPr/>
              <a:t>12</a:t>
            </a:fld>
            <a:endParaRPr lang="en-U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DCA2E1-7B02-4D02-B878-C893072B2D4A}" type="slidenum">
              <a:rPr lang="en-US"/>
              <a:pPr/>
              <a:t>13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40F80D-42DB-4519-B2BD-D5939669690A}" type="slidenum">
              <a:rPr lang="en-US"/>
              <a:pPr/>
              <a:t>14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A9131-58F7-4F13-9505-74C0BF4EBDDB}" type="slidenum">
              <a:rPr lang="en-US"/>
              <a:pPr/>
              <a:t>15</a:t>
            </a:fld>
            <a:endParaRPr lang="en-US"/>
          </a:p>
        </p:txBody>
      </p:sp>
      <p:sp>
        <p:nvSpPr>
          <p:cNvPr id="655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B7BFE3-F5A7-4AC3-9883-ABE038FEB650}" type="slidenum">
              <a:rPr lang="en-US"/>
              <a:pPr/>
              <a:t>16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E66CD-583F-46A7-96A8-9B7EFA0E9590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CE00B0-B7C7-4054-BBB0-ECDC6ED6D55E}" type="slidenum">
              <a:rPr lang="en-US"/>
              <a:pPr/>
              <a:t>18</a:t>
            </a:fld>
            <a:endParaRPr lang="en-US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5CBC6E-AB2B-42ED-AD4E-A46970D7BCCC}" type="slidenum">
              <a:rPr lang="en-US"/>
              <a:pPr/>
              <a:t>19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048CD4-0B41-4B13-A376-F9F10FDF06ED}" type="slidenum">
              <a:rPr lang="en-US"/>
              <a:pPr/>
              <a:t>2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ECAD4F-5212-422B-BE88-47ACAF4D26C5}" type="slidenum">
              <a:rPr lang="en-US"/>
              <a:pPr/>
              <a:t>20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E1B90-CC66-482C-B037-DDEF1B2B9AFA}" type="slidenum">
              <a:rPr lang="en-US"/>
              <a:pPr/>
              <a:t>21</a:t>
            </a:fld>
            <a:endParaRPr lang="en-US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33EDA6-7C95-4CAD-8A17-3A791F0CD166}" type="slidenum">
              <a:rPr lang="en-US"/>
              <a:pPr/>
              <a:t>22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5966C1-7B46-4850-81F3-ED4BC893B65F}" type="slidenum">
              <a:rPr lang="en-US"/>
              <a:pPr/>
              <a:t>23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CE0FBA-880F-4052-B5FF-2F46ABB7DA35}" type="slidenum">
              <a:rPr lang="en-US"/>
              <a:pPr/>
              <a:t>24</a:t>
            </a:fld>
            <a:endParaRPr 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0CF69-3153-4F3A-A587-798E5CC2228B}" type="slidenum">
              <a:rPr lang="en-US"/>
              <a:pPr/>
              <a:t>25</a:t>
            </a:fld>
            <a:endParaRPr 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B0D677-3A5C-400F-AC5B-5D0995C2686D}" type="slidenum">
              <a:rPr lang="en-US"/>
              <a:pPr/>
              <a:t>26</a:t>
            </a:fld>
            <a:endParaRPr 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DB9802-BEFE-4932-9945-00FB61A70E58}" type="slidenum">
              <a:rPr lang="en-US"/>
              <a:pPr/>
              <a:t>27</a:t>
            </a:fld>
            <a:endParaRPr lang="en-US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54E73E-9AB8-4147-8998-479CA3D706D2}" type="slidenum">
              <a:rPr lang="en-US"/>
              <a:pPr/>
              <a:t>28</a:t>
            </a:fld>
            <a:endParaRPr lang="en-U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4BDCF3-B7C9-42B7-8B6A-2EF3A218D97C}" type="slidenum">
              <a:rPr lang="en-US"/>
              <a:pPr/>
              <a:t>29</a:t>
            </a:fld>
            <a:endParaRPr lang="en-US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6E615E-960B-4C6C-80C2-C54F009E2381}" type="slidenum">
              <a:rPr lang="en-US"/>
              <a:pPr/>
              <a:t>3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A354C1-42D5-4DA7-A882-F8C2C0C28E23}" type="slidenum">
              <a:rPr lang="en-US"/>
              <a:pPr/>
              <a:t>30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24B582-52F9-47F5-8BD3-D2586D8B11D6}" type="slidenum">
              <a:rPr lang="en-US"/>
              <a:pPr/>
              <a:t>31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69F67-F10C-4FDA-AD65-500AA7DA2873}" type="slidenum">
              <a:rPr lang="en-US"/>
              <a:pPr/>
              <a:t>32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C2BEAE-9480-40ED-AD0B-41108F703428}" type="slidenum">
              <a:rPr lang="en-US"/>
              <a:pPr/>
              <a:t>33</a:t>
            </a:fld>
            <a:endParaRPr 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6876B-4AA3-48C3-A929-93BA1F664987}" type="slidenum">
              <a:rPr lang="en-US"/>
              <a:pPr/>
              <a:t>4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ACD224-6D8A-42FE-9CAD-5F38BEFD0C21}" type="slidenum">
              <a:rPr lang="en-US"/>
              <a:pPr/>
              <a:t>5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949FD8-979A-4BED-BD96-9D61ABA14749}" type="slidenum">
              <a:rPr lang="en-US"/>
              <a:pPr/>
              <a:t>6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29E872-3AA7-4662-B222-A94EB9C7AED2}" type="slidenum">
              <a:rPr lang="en-US"/>
              <a:pPr/>
              <a:t>7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29A42B-18D5-4E83-9174-38D584F6A74F}" type="slidenum">
              <a:rPr lang="en-US"/>
              <a:pPr/>
              <a:t>8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1D6590-28B0-42C6-B736-C43D9443E39B}" type="slidenum">
              <a:rPr lang="en-US"/>
              <a:pPr/>
              <a:t>9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0" y="6553200"/>
            <a:ext cx="9144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CCNA1 v3 Module 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CCNA1 v3 Module 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13" Type="http://schemas.openxmlformats.org/officeDocument/2006/relationships/slide" Target="slide13.xml"/><Relationship Id="rId18" Type="http://schemas.openxmlformats.org/officeDocument/2006/relationships/slide" Target="slide19.xml"/><Relationship Id="rId26" Type="http://schemas.openxmlformats.org/officeDocument/2006/relationships/slide" Target="slide21.xml"/><Relationship Id="rId3" Type="http://schemas.openxmlformats.org/officeDocument/2006/relationships/notesSlide" Target="../notesSlides/notesSlide2.xml"/><Relationship Id="rId21" Type="http://schemas.openxmlformats.org/officeDocument/2006/relationships/slide" Target="slide15.xml"/><Relationship Id="rId34" Type="http://schemas.openxmlformats.org/officeDocument/2006/relationships/slide" Target="slide30.xml"/><Relationship Id="rId7" Type="http://schemas.openxmlformats.org/officeDocument/2006/relationships/slide" Target="slide25.xml"/><Relationship Id="rId12" Type="http://schemas.openxmlformats.org/officeDocument/2006/relationships/slide" Target="slide8.xml"/><Relationship Id="rId17" Type="http://schemas.openxmlformats.org/officeDocument/2006/relationships/slide" Target="slide14.xml"/><Relationship Id="rId25" Type="http://schemas.openxmlformats.org/officeDocument/2006/relationships/slide" Target="slide16.xml"/><Relationship Id="rId33" Type="http://schemas.openxmlformats.org/officeDocument/2006/relationships/slide" Target="slide29.xml"/><Relationship Id="rId2" Type="http://schemas.openxmlformats.org/officeDocument/2006/relationships/slideLayout" Target="../slideLayouts/slideLayout7.xml"/><Relationship Id="rId16" Type="http://schemas.openxmlformats.org/officeDocument/2006/relationships/slide" Target="slide9.xml"/><Relationship Id="rId20" Type="http://schemas.openxmlformats.org/officeDocument/2006/relationships/slide" Target="slide10.xml"/><Relationship Id="rId29" Type="http://schemas.openxmlformats.org/officeDocument/2006/relationships/slide" Target="slide17.xml"/><Relationship Id="rId1" Type="http://schemas.openxmlformats.org/officeDocument/2006/relationships/themeOverride" Target="../theme/themeOverride1.xml"/><Relationship Id="rId6" Type="http://schemas.openxmlformats.org/officeDocument/2006/relationships/slide" Target="slide24.xml"/><Relationship Id="rId11" Type="http://schemas.openxmlformats.org/officeDocument/2006/relationships/slide" Target="slide3.xml"/><Relationship Id="rId24" Type="http://schemas.openxmlformats.org/officeDocument/2006/relationships/slide" Target="slide11.xml"/><Relationship Id="rId32" Type="http://schemas.openxmlformats.org/officeDocument/2006/relationships/slide" Target="slide28.xml"/><Relationship Id="rId5" Type="http://schemas.openxmlformats.org/officeDocument/2006/relationships/audio" Target="../media/audio2.wav"/><Relationship Id="rId15" Type="http://schemas.openxmlformats.org/officeDocument/2006/relationships/slide" Target="slide4.xml"/><Relationship Id="rId23" Type="http://schemas.openxmlformats.org/officeDocument/2006/relationships/slide" Target="slide6.xml"/><Relationship Id="rId28" Type="http://schemas.openxmlformats.org/officeDocument/2006/relationships/slide" Target="slide12.xml"/><Relationship Id="rId36" Type="http://schemas.openxmlformats.org/officeDocument/2006/relationships/slide" Target="slide31.xml"/><Relationship Id="rId10" Type="http://schemas.openxmlformats.org/officeDocument/2006/relationships/slide" Target="slide33.xml"/><Relationship Id="rId19" Type="http://schemas.openxmlformats.org/officeDocument/2006/relationships/slide" Target="slide5.xml"/><Relationship Id="rId31" Type="http://schemas.openxmlformats.org/officeDocument/2006/relationships/slide" Target="slide2.xml"/><Relationship Id="rId4" Type="http://schemas.openxmlformats.org/officeDocument/2006/relationships/slide" Target="slide23.xml"/><Relationship Id="rId9" Type="http://schemas.openxmlformats.org/officeDocument/2006/relationships/slide" Target="slide27.xml"/><Relationship Id="rId14" Type="http://schemas.openxmlformats.org/officeDocument/2006/relationships/slide" Target="slide18.xml"/><Relationship Id="rId22" Type="http://schemas.openxmlformats.org/officeDocument/2006/relationships/slide" Target="slide20.xml"/><Relationship Id="rId27" Type="http://schemas.openxmlformats.org/officeDocument/2006/relationships/slide" Target="slide7.xml"/><Relationship Id="rId30" Type="http://schemas.openxmlformats.org/officeDocument/2006/relationships/slide" Target="slide22.xml"/><Relationship Id="rId35" Type="http://schemas.openxmlformats.org/officeDocument/2006/relationships/slide" Target="slide3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5" Type="http://schemas.openxmlformats.org/officeDocument/2006/relationships/slide" Target="slide3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2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Relationship Id="rId5" Type="http://schemas.openxmlformats.org/officeDocument/2006/relationships/slide" Target="slide2.xml"/><Relationship Id="rId4" Type="http://schemas.openxmlformats.org/officeDocument/2006/relationships/slide" Target="slide3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grpSp>
        <p:nvGrpSpPr>
          <p:cNvPr id="41987" name="Group 3"/>
          <p:cNvGrpSpPr>
            <a:grpSpLocks/>
          </p:cNvGrpSpPr>
          <p:nvPr/>
        </p:nvGrpSpPr>
        <p:grpSpPr bwMode="auto">
          <a:xfrm>
            <a:off x="3429000" y="4800600"/>
            <a:ext cx="2667000" cy="914400"/>
            <a:chOff x="1584" y="3504"/>
            <a:chExt cx="1680" cy="576"/>
          </a:xfrm>
        </p:grpSpPr>
        <p:sp>
          <p:nvSpPr>
            <p:cNvPr id="41988" name="AutoShape 4"/>
            <p:cNvSpPr>
              <a:spLocks noChangeArrowheads="1"/>
            </p:cNvSpPr>
            <p:nvPr/>
          </p:nvSpPr>
          <p:spPr bwMode="auto">
            <a:xfrm>
              <a:off x="1584" y="3504"/>
              <a:ext cx="1680" cy="576"/>
            </a:xfrm>
            <a:prstGeom prst="bevel">
              <a:avLst>
                <a:gd name="adj" fmla="val 229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989" name="Text Box 5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1680" y="3648"/>
              <a:ext cx="144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>
                  <a:solidFill>
                    <a:schemeClr val="tx1"/>
                  </a:solidFill>
                  <a:latin typeface="Arial" charset="0"/>
                  <a:hlinkClick r:id="" action="ppaction://hlinkshowjump?jump=nextslide"/>
                </a:rPr>
                <a:t>Start Game</a:t>
              </a:r>
              <a:endParaRPr lang="en-US" sz="2400" b="1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0" y="-381000"/>
            <a:ext cx="91440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800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80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Welcome </a:t>
            </a:r>
            <a:r>
              <a:rPr lang="en-US" sz="8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to</a:t>
            </a:r>
          </a:p>
          <a:p>
            <a:pPr>
              <a:spcBef>
                <a:spcPct val="50000"/>
              </a:spcBef>
            </a:pP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Immunity and Cardiovascular</a:t>
            </a:r>
            <a:endParaRPr lang="en-US" sz="40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 MT Extra Bold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40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Jeopardy</a:t>
            </a:r>
            <a:endParaRPr lang="en-US" sz="80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ransition>
    <p:fade thruBlk="1"/>
    <p:sndAc>
      <p:stSnd>
        <p:snd r:embed="rId3" name="Opening Them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1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332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324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3325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3327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3328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329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0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1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2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3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4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3345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46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47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48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49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50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3351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2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3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4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5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6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3357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58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59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60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61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62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3363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4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5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6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7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3368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3369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70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71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331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are Helper T Cells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331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These are the cells that are attacked by the HIV that causes AIDS.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373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Nonspecific Defense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13374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75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4347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348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4349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4351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4352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4353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4354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5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6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7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8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9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0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1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2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63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4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5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6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7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8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4369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0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1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2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3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4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4375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76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77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78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79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80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4381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2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3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4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5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6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4387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88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89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90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91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4392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4393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94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395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434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 </a:t>
            </a:r>
            <a:r>
              <a:rPr lang="en-US" sz="2400" dirty="0" smtClean="0">
                <a:solidFill>
                  <a:schemeClr val="tx1"/>
                </a:solidFill>
              </a:rPr>
              <a:t>What are macrophages?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434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4384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These destroy any invader by engulfing them.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397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Nonspecific Defenses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14398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9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537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373" name="Group 13"/>
          <p:cNvGrpSpPr>
            <a:grpSpLocks/>
          </p:cNvGrpSpPr>
          <p:nvPr/>
        </p:nvGrpSpPr>
        <p:grpSpPr bwMode="auto">
          <a:xfrm>
            <a:off x="762000" y="4876800"/>
            <a:ext cx="2438400" cy="819150"/>
            <a:chOff x="4848" y="3878"/>
            <a:chExt cx="912" cy="442"/>
          </a:xfrm>
        </p:grpSpPr>
        <p:sp>
          <p:nvSpPr>
            <p:cNvPr id="15374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5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5376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5377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378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5379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0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1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2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3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4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5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6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7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88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89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0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1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2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3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5394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5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6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7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8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399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5400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1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2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3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4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5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5406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07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08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09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10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11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5412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3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4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5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6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5417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5418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19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420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536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57912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are Helper T Cells?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36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7620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Although these cells don’t destroy pathogens they warn the rest of the immune system which specific </a:t>
            </a: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organisms have invaded the body</a:t>
            </a: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5422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Nonspecific Defenses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15423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24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6396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397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6398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6400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6401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402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6403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4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5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6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7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8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09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0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1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12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3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4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5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6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7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6418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19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0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1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2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3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6424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5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6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7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8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29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6430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1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2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3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4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5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6436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37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38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3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40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6441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6442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43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444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638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are Memory B Cells?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38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04800" y="1981200"/>
            <a:ext cx="698986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These cells provide future immunity.</a:t>
            </a:r>
            <a:endParaRPr lang="en-US" sz="36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6446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Specific Defenses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6447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448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7419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420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7421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2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7423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7424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425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7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8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29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0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1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3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4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435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36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37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38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39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40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7441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2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3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4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5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6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7447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48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49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50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51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52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7453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4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5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6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7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8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7459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0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1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2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3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7464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7465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66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67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741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are antibodies?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741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These substances combine with antigens to neutralize them.</a:t>
            </a:r>
            <a:endParaRPr lang="en-US" sz="36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7469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858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Specific Defenses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17470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71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844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4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8445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6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8447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8448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449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8450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1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2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3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4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5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6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7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8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59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0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1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2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3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4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8465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66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67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68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69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70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8471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2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3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4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5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6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8477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78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79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80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81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82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8483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4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5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6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7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8488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8489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90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491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843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Killer T Cells?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43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1336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  <a:cs typeface="Times New Roman" charset="0"/>
              </a:rPr>
              <a:t>These cells attack and destroy only one type of pathogen by poking holes in their cell membranes.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18493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Specific Defenses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18494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95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9467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468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9469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0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9471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9472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73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9474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4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5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6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7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8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9489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0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1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2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3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4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9495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496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497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498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499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500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9501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2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3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4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5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6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9507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08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09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10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11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9512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9513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14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515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946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</a:t>
            </a:r>
            <a:r>
              <a:rPr lang="en-US" sz="2400" dirty="0" smtClean="0">
                <a:solidFill>
                  <a:schemeClr val="tx1"/>
                </a:solidFill>
              </a:rPr>
              <a:t>Plasm</a:t>
            </a:r>
            <a:r>
              <a:rPr lang="en-US" sz="2400" dirty="0" smtClean="0">
                <a:solidFill>
                  <a:schemeClr val="tx1"/>
                </a:solidFill>
              </a:rPr>
              <a:t>a B Cells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946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8956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These cells produce antibodies.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9517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Specific Defenses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19518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519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0491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492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0493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4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0496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7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0498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9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0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1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2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3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4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5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6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507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08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09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10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11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12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0513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4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5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6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7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8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0519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0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1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2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3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4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0525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26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27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28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29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30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0531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2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3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4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5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0536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0537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38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539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048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</a:t>
            </a:r>
            <a:r>
              <a:rPr lang="en-US" sz="2400" dirty="0" smtClean="0">
                <a:solidFill>
                  <a:schemeClr val="tx1"/>
                </a:solidFill>
              </a:rPr>
              <a:t> Memory B Cells recognize the invader?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048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</a:t>
            </a:r>
            <a:r>
              <a:rPr lang="en-US" sz="3200" dirty="0" smtClean="0">
                <a:solidFill>
                  <a:schemeClr val="bg1"/>
                </a:solidFill>
              </a:rPr>
              <a:t>is the reason that the immune system </a:t>
            </a:r>
            <a:r>
              <a:rPr lang="en-US" sz="3200" dirty="0" smtClean="0">
                <a:solidFill>
                  <a:schemeClr val="bg1"/>
                </a:solidFill>
              </a:rPr>
              <a:t>goes to work immediately during a second exposure to a pathogen</a:t>
            </a:r>
            <a:r>
              <a:rPr lang="en-US" sz="3200" dirty="0" smtClean="0">
                <a:solidFill>
                  <a:schemeClr val="bg1"/>
                </a:solidFill>
              </a:rPr>
              <a:t>.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541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Specific Defenses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20542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43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1516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1518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9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1520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1521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1522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1523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4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5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6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7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8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29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0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1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532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3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4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5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6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7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1538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39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0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1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2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3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1544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5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6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7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8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49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1550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1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2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3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4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5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1556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57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58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59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60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1561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1562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63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64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150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is four?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1510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1143000" y="25908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This is the number of chamber in the human heart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1566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Heart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1567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68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2546" name="Rectangle 1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7" name="Group 19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2548" name="AutoShape 20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9" name="Text Box 21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2550" name="Group 22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2551" name="AutoShape 23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52" name="Group 24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2553" name="Line 25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4" name="Line 26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5" name="Line 27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6" name="Line 28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7" name="Line 29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8" name="Line 30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59" name="Line 31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0" name="Line 32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1" name="Line 33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62" name="Text Box 34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3" name="Text Box 35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4" name="Text Box 36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5" name="Text Box 37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6" name="Text Box 38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7" name="Text Box 39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2568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69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0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1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2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3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2574" name="Text Box 46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5" name="Text Box 47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6" name="Text Box 48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7" name="Text Box 49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8" name="Text Box 50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79" name="Text Box 51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2580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1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2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3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4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5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2586" name="Text Box 58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87" name="Text Box 59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88" name="Text Box 60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89" name="Text Box 61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90" name="Text Box 62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2591" name="Text Box 63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2592" name="Rectangle 6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3" name="Rectangle 6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94" name="Rectangle 6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253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</a:t>
            </a:r>
            <a:r>
              <a:rPr lang="en-US" sz="2400" dirty="0" smtClean="0">
                <a:solidFill>
                  <a:schemeClr val="tx1"/>
                </a:solidFill>
              </a:rPr>
              <a:t>the right side?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2540" name="Text Box 1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the side of the heart that contains blood low in oxygen.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2596" name="Text Box 6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Heart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22597" name="Rectangle 6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98" name="Rectangle 7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1805" name="Rectangle 61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06" name="Rectangle 62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7" name="Rectangle 63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8" name="Rectangle 64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09" name="Rectangle 65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0" name="Rectangle 66"/>
          <p:cNvSpPr>
            <a:spLocks noChangeArrowheads="1"/>
          </p:cNvSpPr>
          <p:nvPr/>
        </p:nvSpPr>
        <p:spPr bwMode="auto">
          <a:xfrm>
            <a:off x="6096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1" name="Rectangle 67"/>
          <p:cNvSpPr>
            <a:spLocks noChangeArrowheads="1"/>
          </p:cNvSpPr>
          <p:nvPr/>
        </p:nvSpPr>
        <p:spPr bwMode="auto">
          <a:xfrm>
            <a:off x="6096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2" name="Rectangle 68"/>
          <p:cNvSpPr>
            <a:spLocks noChangeArrowheads="1"/>
          </p:cNvSpPr>
          <p:nvPr/>
        </p:nvSpPr>
        <p:spPr bwMode="auto">
          <a:xfrm>
            <a:off x="6096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3" name="Rectangle 69"/>
          <p:cNvSpPr>
            <a:spLocks noChangeArrowheads="1"/>
          </p:cNvSpPr>
          <p:nvPr/>
        </p:nvSpPr>
        <p:spPr bwMode="auto">
          <a:xfrm>
            <a:off x="6096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4" name="Rectangle 70"/>
          <p:cNvSpPr>
            <a:spLocks noChangeArrowheads="1"/>
          </p:cNvSpPr>
          <p:nvPr/>
        </p:nvSpPr>
        <p:spPr bwMode="auto">
          <a:xfrm>
            <a:off x="6096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15" name="Rectangle 71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Encapsulation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16" name="Rectangle 72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17" name="Rectangle 73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18" name="Rectangle 74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Commands </a:t>
            </a:r>
          </a:p>
        </p:txBody>
      </p:sp>
      <p:sp>
        <p:nvSpPr>
          <p:cNvPr id="31819" name="Rectangle 75"/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20" name="Rectangle 76"/>
          <p:cNvSpPr>
            <a:spLocks noChangeArrowheads="1"/>
          </p:cNvSpPr>
          <p:nvPr/>
        </p:nvSpPr>
        <p:spPr bwMode="auto">
          <a:xfrm>
            <a:off x="6096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4" action="ppaction://hlinksldjump">
                  <a:snd r:embed="rId5" name="WHOOSH.WAV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1" name="Rectangle 77"/>
          <p:cNvSpPr>
            <a:spLocks noChangeArrowheads="1"/>
          </p:cNvSpPr>
          <p:nvPr/>
        </p:nvSpPr>
        <p:spPr bwMode="auto">
          <a:xfrm>
            <a:off x="6096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6" action="ppaction://hlinksldjump">
                  <a:snd r:embed="rId5" name="WHOOSH.WAV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2" name="Rectangle 78"/>
          <p:cNvSpPr>
            <a:spLocks noChangeArrowheads="1"/>
          </p:cNvSpPr>
          <p:nvPr/>
        </p:nvSpPr>
        <p:spPr bwMode="auto">
          <a:xfrm>
            <a:off x="6096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7" action="ppaction://hlinksldjump">
                  <a:snd r:embed="rId5" name="WHOOSH.WAV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3" name="Rectangle 79"/>
          <p:cNvSpPr>
            <a:spLocks noChangeArrowheads="1"/>
          </p:cNvSpPr>
          <p:nvPr/>
        </p:nvSpPr>
        <p:spPr bwMode="auto">
          <a:xfrm>
            <a:off x="6096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8" action="ppaction://hlinksldjump"/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4" name="Rectangle 80">
            <a:hlinkClick r:id="rId9" action="ppaction://hlinksldjump">
              <a:snd r:embed="rId5" name="WHOOSH.WAV"/>
            </a:hlinkClick>
          </p:cNvPr>
          <p:cNvSpPr>
            <a:spLocks noChangeArrowheads="1"/>
          </p:cNvSpPr>
          <p:nvPr/>
        </p:nvSpPr>
        <p:spPr bwMode="auto">
          <a:xfrm>
            <a:off x="6096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9" action="ppaction://hlinksldjump">
                  <a:snd r:embed="rId5" name="WHOOSH.WAV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25" name="Rectangle 81"/>
          <p:cNvSpPr>
            <a:spLocks noChangeArrowheads="1"/>
          </p:cNvSpPr>
          <p:nvPr/>
        </p:nvSpPr>
        <p:spPr bwMode="auto">
          <a:xfrm>
            <a:off x="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Modes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26" name="Rectangle 82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27" name="Rectangle 83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28" name="Rectangle 84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29" name="Rectangle 85"/>
          <p:cNvSpPr>
            <a:spLocks noChangeArrowheads="1"/>
          </p:cNvSpPr>
          <p:nvPr/>
        </p:nvSpPr>
        <p:spPr bwMode="auto">
          <a:xfrm>
            <a:off x="73152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0" name="Rectangle 86"/>
          <p:cNvSpPr>
            <a:spLocks noChangeArrowheads="1"/>
          </p:cNvSpPr>
          <p:nvPr/>
        </p:nvSpPr>
        <p:spPr bwMode="auto">
          <a:xfrm>
            <a:off x="6096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1" name="Rectangle 87"/>
          <p:cNvSpPr>
            <a:spLocks noChangeArrowheads="1"/>
          </p:cNvSpPr>
          <p:nvPr/>
        </p:nvSpPr>
        <p:spPr bwMode="auto">
          <a:xfrm>
            <a:off x="6096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2" name="Rectangle 88"/>
          <p:cNvSpPr>
            <a:spLocks noChangeArrowheads="1"/>
          </p:cNvSpPr>
          <p:nvPr/>
        </p:nvSpPr>
        <p:spPr bwMode="auto">
          <a:xfrm>
            <a:off x="6096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3" name="Rectangle 89"/>
          <p:cNvSpPr>
            <a:spLocks noChangeArrowheads="1"/>
          </p:cNvSpPr>
          <p:nvPr/>
        </p:nvSpPr>
        <p:spPr bwMode="auto">
          <a:xfrm>
            <a:off x="6096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4" name="Rectangle 90"/>
          <p:cNvSpPr>
            <a:spLocks noChangeArrowheads="1"/>
          </p:cNvSpPr>
          <p:nvPr/>
        </p:nvSpPr>
        <p:spPr bwMode="auto">
          <a:xfrm>
            <a:off x="6096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35" name="Rectangle 91"/>
          <p:cNvSpPr>
            <a:spLocks noChangeArrowheads="1"/>
          </p:cNvSpPr>
          <p:nvPr/>
        </p:nvSpPr>
        <p:spPr bwMode="auto">
          <a:xfrm>
            <a:off x="18288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Encapsulation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36" name="Rectangle 92"/>
          <p:cNvSpPr>
            <a:spLocks noChangeArrowheads="1"/>
          </p:cNvSpPr>
          <p:nvPr/>
        </p:nvSpPr>
        <p:spPr bwMode="auto">
          <a:xfrm>
            <a:off x="36576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WAN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Services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37" name="Rectangle 93"/>
          <p:cNvSpPr>
            <a:spLocks noChangeArrowheads="1"/>
          </p:cNvSpPr>
          <p:nvPr/>
        </p:nvSpPr>
        <p:spPr bwMode="auto">
          <a:xfrm>
            <a:off x="5486400" y="0"/>
            <a:ext cx="18288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Router</a:t>
            </a:r>
          </a:p>
          <a:p>
            <a:r>
              <a:rPr lang="en-US" sz="24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Basics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31838" name="Rectangle 94"/>
          <p:cNvSpPr>
            <a:spLocks noChangeArrowheads="1"/>
          </p:cNvSpPr>
          <p:nvPr/>
        </p:nvSpPr>
        <p:spPr bwMode="auto">
          <a:xfrm>
            <a:off x="7620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Blood</a:t>
            </a: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Vessels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839" name="Rectangle 95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0" y="1295400"/>
            <a:ext cx="9144000" cy="228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40" name="Rectangle 96"/>
          <p:cNvSpPr>
            <a:spLocks noChangeArrowheads="1"/>
          </p:cNvSpPr>
          <p:nvPr/>
        </p:nvSpPr>
        <p:spPr bwMode="auto">
          <a:xfrm>
            <a:off x="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1" action="ppaction://hlinksldjump">
                  <a:snd r:embed="rId5" name="WHOOSH.WAV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1" name="Rectangle 97"/>
          <p:cNvSpPr>
            <a:spLocks noChangeArrowheads="1"/>
          </p:cNvSpPr>
          <p:nvPr/>
        </p:nvSpPr>
        <p:spPr bwMode="auto">
          <a:xfrm>
            <a:off x="1524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2" action="ppaction://hlinksldjump">
                  <a:snd r:embed="rId5" name="WHOOSH.WAV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2" name="Rectangle 98"/>
          <p:cNvSpPr>
            <a:spLocks noChangeArrowheads="1"/>
          </p:cNvSpPr>
          <p:nvPr/>
        </p:nvSpPr>
        <p:spPr bwMode="auto">
          <a:xfrm>
            <a:off x="3048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3" action="ppaction://hlinksldjump">
                  <a:snd r:embed="rId5" name="WHOOSH.WAV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3" name="Rectangle 99"/>
          <p:cNvSpPr>
            <a:spLocks noChangeArrowheads="1"/>
          </p:cNvSpPr>
          <p:nvPr/>
        </p:nvSpPr>
        <p:spPr bwMode="auto">
          <a:xfrm>
            <a:off x="4572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4" action="ppaction://hlinksldjump">
                  <a:snd r:embed="rId5" name="WHOOSH.WAV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4" name="Rectangle 100"/>
          <p:cNvSpPr>
            <a:spLocks noChangeArrowheads="1"/>
          </p:cNvSpPr>
          <p:nvPr/>
        </p:nvSpPr>
        <p:spPr bwMode="auto">
          <a:xfrm>
            <a:off x="6096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4" action="ppaction://hlinksldjump">
                  <a:snd r:embed="rId5" name="WHOOSH.WAV"/>
                </a:hlinkClick>
              </a:rPr>
              <a:t>100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45" name="Rectangle 101"/>
          <p:cNvSpPr>
            <a:spLocks noChangeArrowheads="1"/>
          </p:cNvSpPr>
          <p:nvPr/>
        </p:nvSpPr>
        <p:spPr bwMode="auto">
          <a:xfrm>
            <a:off x="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5" action="ppaction://hlinksldjump">
                  <a:snd r:embed="rId5" name="WHOOSH.WAV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6" name="Rectangle 102"/>
          <p:cNvSpPr>
            <a:spLocks noChangeArrowheads="1"/>
          </p:cNvSpPr>
          <p:nvPr/>
        </p:nvSpPr>
        <p:spPr bwMode="auto">
          <a:xfrm>
            <a:off x="1524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6" action="ppaction://hlinksldjump">
                  <a:snd r:embed="rId5" name="WHOOSH.WAV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7" name="Rectangle 103"/>
          <p:cNvSpPr>
            <a:spLocks noChangeArrowheads="1"/>
          </p:cNvSpPr>
          <p:nvPr/>
        </p:nvSpPr>
        <p:spPr bwMode="auto">
          <a:xfrm>
            <a:off x="3048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7" action="ppaction://hlinksldjump">
                  <a:snd r:embed="rId5" name="WHOOSH.WAV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8" name="Rectangle 104"/>
          <p:cNvSpPr>
            <a:spLocks noChangeArrowheads="1"/>
          </p:cNvSpPr>
          <p:nvPr/>
        </p:nvSpPr>
        <p:spPr bwMode="auto">
          <a:xfrm>
            <a:off x="4572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8" action="ppaction://hlinksldjump">
                  <a:snd r:embed="rId5" name="WHOOSH.WAV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49" name="Rectangle 105"/>
          <p:cNvSpPr>
            <a:spLocks noChangeArrowheads="1"/>
          </p:cNvSpPr>
          <p:nvPr/>
        </p:nvSpPr>
        <p:spPr bwMode="auto">
          <a:xfrm>
            <a:off x="6096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6" action="ppaction://hlinksldjump">
                  <a:snd r:embed="rId5" name="WHOOSH.WAV"/>
                </a:hlinkClick>
              </a:rPr>
              <a:t>200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50" name="Rectangle 106"/>
          <p:cNvSpPr>
            <a:spLocks noChangeArrowheads="1"/>
          </p:cNvSpPr>
          <p:nvPr/>
        </p:nvSpPr>
        <p:spPr bwMode="auto">
          <a:xfrm>
            <a:off x="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19" action="ppaction://hlinksldjump">
                  <a:snd r:embed="rId5" name="WHOOSH.WAV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1" name="Rectangle 107"/>
          <p:cNvSpPr>
            <a:spLocks noChangeArrowheads="1"/>
          </p:cNvSpPr>
          <p:nvPr/>
        </p:nvSpPr>
        <p:spPr bwMode="auto">
          <a:xfrm>
            <a:off x="1524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0" action="ppaction://hlinksldjump">
                  <a:snd r:embed="rId5" name="WHOOSH.WAV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2" name="Rectangle 108"/>
          <p:cNvSpPr>
            <a:spLocks noChangeArrowheads="1"/>
          </p:cNvSpPr>
          <p:nvPr/>
        </p:nvSpPr>
        <p:spPr bwMode="auto">
          <a:xfrm>
            <a:off x="3048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1" action="ppaction://hlinksldjump">
                  <a:snd r:embed="rId5" name="WHOOSH.WAV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3" name="Rectangle 109"/>
          <p:cNvSpPr>
            <a:spLocks noChangeArrowheads="1"/>
          </p:cNvSpPr>
          <p:nvPr/>
        </p:nvSpPr>
        <p:spPr bwMode="auto">
          <a:xfrm>
            <a:off x="4572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22" action="ppaction://hlinksldjump">
                  <a:snd r:embed="rId5" name="WHOOSH.WAV"/>
                </a:hlinkClick>
              </a:rPr>
              <a:t>300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54" name="Rectangle 110"/>
          <p:cNvSpPr>
            <a:spLocks noChangeArrowheads="1"/>
          </p:cNvSpPr>
          <p:nvPr/>
        </p:nvSpPr>
        <p:spPr bwMode="auto">
          <a:xfrm>
            <a:off x="6096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7" action="ppaction://hlinksldjump">
                  <a:snd r:embed="rId5" name="WHOOSH.WAV"/>
                </a:hlinkClick>
              </a:rPr>
              <a:t>300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55" name="Rectangle 111"/>
          <p:cNvSpPr>
            <a:spLocks noChangeArrowheads="1"/>
          </p:cNvSpPr>
          <p:nvPr/>
        </p:nvSpPr>
        <p:spPr bwMode="auto">
          <a:xfrm>
            <a:off x="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3" action="ppaction://hlinksldjump">
                  <a:snd r:embed="rId5" name="WHOOSH.WAV"/>
                </a:hlinkClick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6" name="Rectangle 112"/>
          <p:cNvSpPr>
            <a:spLocks noChangeArrowheads="1"/>
          </p:cNvSpPr>
          <p:nvPr/>
        </p:nvSpPr>
        <p:spPr bwMode="auto">
          <a:xfrm>
            <a:off x="1524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4" action="ppaction://hlinksldjump">
                  <a:snd r:embed="rId5" name="WHOOSH.WAV"/>
                </a:hlinkClick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7" name="Rectangle 113"/>
          <p:cNvSpPr>
            <a:spLocks noChangeArrowheads="1"/>
          </p:cNvSpPr>
          <p:nvPr/>
        </p:nvSpPr>
        <p:spPr bwMode="auto">
          <a:xfrm>
            <a:off x="3048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5" action="ppaction://hlinksldjump">
                  <a:snd r:embed="rId5" name="WHOOSH.WAV"/>
                </a:hlinkClick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8" name="Rectangle 114"/>
          <p:cNvSpPr>
            <a:spLocks noChangeArrowheads="1"/>
          </p:cNvSpPr>
          <p:nvPr/>
        </p:nvSpPr>
        <p:spPr bwMode="auto">
          <a:xfrm>
            <a:off x="4572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6" action="ppaction://hlinksldjump">
                  <a:snd r:embed="rId5" name="WHOOSH.WAV"/>
                </a:hlinkClick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59" name="Rectangle 115"/>
          <p:cNvSpPr>
            <a:spLocks noChangeArrowheads="1"/>
          </p:cNvSpPr>
          <p:nvPr/>
        </p:nvSpPr>
        <p:spPr bwMode="auto">
          <a:xfrm>
            <a:off x="6096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8" action="ppaction://hlinksldjump">
                  <a:snd r:embed="rId5" name="WHOOSH.WAV"/>
                </a:hlinkClick>
              </a:rPr>
              <a:t>400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60" name="Rectangle 116"/>
          <p:cNvSpPr>
            <a:spLocks noChangeArrowheads="1"/>
          </p:cNvSpPr>
          <p:nvPr/>
        </p:nvSpPr>
        <p:spPr bwMode="auto">
          <a:xfrm>
            <a:off x="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7" action="ppaction://hlinksldjump">
                  <a:snd r:embed="rId5" name="WHOOSH.WAV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61" name="Rectangle 117"/>
          <p:cNvSpPr>
            <a:spLocks noChangeArrowheads="1"/>
          </p:cNvSpPr>
          <p:nvPr/>
        </p:nvSpPr>
        <p:spPr bwMode="auto">
          <a:xfrm>
            <a:off x="1524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8" action="ppaction://hlinksldjump">
                  <a:snd r:embed="rId5" name="WHOOSH.WAV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62" name="Rectangle 118"/>
          <p:cNvSpPr>
            <a:spLocks noChangeArrowheads="1"/>
          </p:cNvSpPr>
          <p:nvPr/>
        </p:nvSpPr>
        <p:spPr bwMode="auto">
          <a:xfrm>
            <a:off x="3048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29" action="ppaction://hlinksldjump">
                  <a:snd r:embed="rId5" name="WHOOSH.WAV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63" name="Rectangle 119"/>
          <p:cNvSpPr>
            <a:spLocks noChangeArrowheads="1"/>
          </p:cNvSpPr>
          <p:nvPr/>
        </p:nvSpPr>
        <p:spPr bwMode="auto">
          <a:xfrm>
            <a:off x="4572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30" action="ppaction://hlinksldjump">
                  <a:snd r:embed="rId5" name="WHOOSH.WAV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64" name="Rectangle 120">
            <a:hlinkClick r:id="rId9" action="ppaction://hlinksldjump">
              <a:snd r:embed="rId5" name="WHOOSH.WAV"/>
            </a:hlinkClick>
          </p:cNvPr>
          <p:cNvSpPr>
            <a:spLocks noChangeArrowheads="1"/>
          </p:cNvSpPr>
          <p:nvPr/>
        </p:nvSpPr>
        <p:spPr bwMode="auto">
          <a:xfrm>
            <a:off x="6096000" y="578485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9" action="ppaction://hlinksldjump">
                  <a:snd r:embed="rId5" name="WHOOSH.WAV"/>
                </a:hlinkClick>
              </a:rPr>
              <a:t>500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1865" name="Rectangle 121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Immunity</a:t>
            </a:r>
            <a:r>
              <a:rPr lang="en-US" sz="2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3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sz="23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866" name="Rectangle 122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1524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 smtClean="0">
              <a:solidFill>
                <a:schemeClr val="bg1"/>
              </a:solidFill>
            </a:endParaRPr>
          </a:p>
          <a:p>
            <a:r>
              <a:rPr lang="en-US" sz="2000" dirty="0" smtClean="0">
                <a:solidFill>
                  <a:schemeClr val="bg1"/>
                </a:solidFill>
              </a:rPr>
              <a:t>Nonspecific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Defenses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1867" name="Rectangle 123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3048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Specific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Defenses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868" name="Rectangle 124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4572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9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Heart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869" name="Rectangle 125">
            <a:hlinkClick r:id="rId31" action="ppaction://hlinksldjump"/>
          </p:cNvPr>
          <p:cNvSpPr>
            <a:spLocks noChangeArrowheads="1"/>
          </p:cNvSpPr>
          <p:nvPr/>
        </p:nvSpPr>
        <p:spPr bwMode="auto">
          <a:xfrm>
            <a:off x="6096000" y="0"/>
            <a:ext cx="1524000" cy="1295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Blood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1871" name="Rectangle 127"/>
          <p:cNvSpPr>
            <a:spLocks noChangeArrowheads="1"/>
          </p:cNvSpPr>
          <p:nvPr/>
        </p:nvSpPr>
        <p:spPr bwMode="auto">
          <a:xfrm>
            <a:off x="7620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2" name="Rectangle 128"/>
          <p:cNvSpPr>
            <a:spLocks noChangeArrowheads="1"/>
          </p:cNvSpPr>
          <p:nvPr/>
        </p:nvSpPr>
        <p:spPr bwMode="auto">
          <a:xfrm>
            <a:off x="7620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3" name="Rectangle 129"/>
          <p:cNvSpPr>
            <a:spLocks noChangeArrowheads="1"/>
          </p:cNvSpPr>
          <p:nvPr/>
        </p:nvSpPr>
        <p:spPr bwMode="auto">
          <a:xfrm>
            <a:off x="7620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4" name="Rectangle 130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5" name="Rectangle 131"/>
          <p:cNvSpPr>
            <a:spLocks noChangeArrowheads="1"/>
          </p:cNvSpPr>
          <p:nvPr/>
        </p:nvSpPr>
        <p:spPr bwMode="auto">
          <a:xfrm>
            <a:off x="7620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76" name="Rectangle 132"/>
          <p:cNvSpPr>
            <a:spLocks noChangeArrowheads="1"/>
          </p:cNvSpPr>
          <p:nvPr/>
        </p:nvSpPr>
        <p:spPr bwMode="auto">
          <a:xfrm>
            <a:off x="7620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4" action="ppaction://hlinksldjump">
                  <a:snd r:embed="rId5" name="WHOOSH.WAV"/>
                </a:hlinkClick>
              </a:rPr>
              <a:t>100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77" name="Rectangle 133"/>
          <p:cNvSpPr>
            <a:spLocks noChangeArrowheads="1"/>
          </p:cNvSpPr>
          <p:nvPr/>
        </p:nvSpPr>
        <p:spPr bwMode="auto">
          <a:xfrm>
            <a:off x="7620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6" action="ppaction://hlinksldjump">
                  <a:snd r:embed="rId5" name="WHOOSH.WAV"/>
                </a:hlinkClick>
              </a:rPr>
              <a:t>200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78" name="Rectangle 134"/>
          <p:cNvSpPr>
            <a:spLocks noChangeArrowheads="1"/>
          </p:cNvSpPr>
          <p:nvPr/>
        </p:nvSpPr>
        <p:spPr bwMode="auto">
          <a:xfrm>
            <a:off x="7620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7" action="ppaction://hlinksldjump">
                  <a:snd r:embed="rId5" name="WHOOSH.WAV"/>
                </a:hlinkClick>
              </a:rPr>
              <a:t>300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79" name="Rectangle 135"/>
          <p:cNvSpPr>
            <a:spLocks noChangeArrowheads="1"/>
          </p:cNvSpPr>
          <p:nvPr/>
        </p:nvSpPr>
        <p:spPr bwMode="auto">
          <a:xfrm>
            <a:off x="7620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8" action="ppaction://hlinksldjump"/>
              </a:rPr>
              <a:t>400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80" name="Rectangle 136">
            <a:hlinkClick r:id="rId9" action="ppaction://hlinksldjump">
              <a:snd r:embed="rId5" name="WHOOSH.WAV"/>
            </a:hlinkClick>
          </p:cNvPr>
          <p:cNvSpPr>
            <a:spLocks noChangeArrowheads="1"/>
          </p:cNvSpPr>
          <p:nvPr/>
        </p:nvSpPr>
        <p:spPr bwMode="auto">
          <a:xfrm>
            <a:off x="7620000" y="57864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>
                <a:solidFill>
                  <a:schemeClr val="bg1"/>
                </a:solidFill>
                <a:latin typeface="Arial" charset="0"/>
                <a:hlinkClick r:id="rId9" action="ppaction://hlinksldjump">
                  <a:snd r:embed="rId5" name="WHOOSH.WAV"/>
                </a:hlinkClick>
              </a:rPr>
              <a:t>500</a:t>
            </a: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81" name="Rectangle 137"/>
          <p:cNvSpPr>
            <a:spLocks noChangeArrowheads="1"/>
          </p:cNvSpPr>
          <p:nvPr/>
        </p:nvSpPr>
        <p:spPr bwMode="auto">
          <a:xfrm>
            <a:off x="7620000" y="15240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2" name="Rectangle 138"/>
          <p:cNvSpPr>
            <a:spLocks noChangeArrowheads="1"/>
          </p:cNvSpPr>
          <p:nvPr/>
        </p:nvSpPr>
        <p:spPr bwMode="auto">
          <a:xfrm>
            <a:off x="7620000" y="25908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3" name="Rectangle 139"/>
          <p:cNvSpPr>
            <a:spLocks noChangeArrowheads="1"/>
          </p:cNvSpPr>
          <p:nvPr/>
        </p:nvSpPr>
        <p:spPr bwMode="auto">
          <a:xfrm>
            <a:off x="7620000" y="36576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4" name="Rectangle 140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5" name="Rectangle 141"/>
          <p:cNvSpPr>
            <a:spLocks noChangeArrowheads="1"/>
          </p:cNvSpPr>
          <p:nvPr/>
        </p:nvSpPr>
        <p:spPr bwMode="auto">
          <a:xfrm>
            <a:off x="7620000" y="57912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886" name="Rectangle 142"/>
          <p:cNvSpPr>
            <a:spLocks noChangeArrowheads="1"/>
          </p:cNvSpPr>
          <p:nvPr/>
        </p:nvSpPr>
        <p:spPr bwMode="auto">
          <a:xfrm>
            <a:off x="7620000" y="15192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2" action="ppaction://hlinksldjump">
                  <a:snd r:embed="rId5" name="WHOOSH.WAV"/>
                </a:hlinkClick>
              </a:rPr>
              <a:t>100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1887" name="Rectangle 143"/>
          <p:cNvSpPr>
            <a:spLocks noChangeArrowheads="1"/>
          </p:cNvSpPr>
          <p:nvPr/>
        </p:nvSpPr>
        <p:spPr bwMode="auto">
          <a:xfrm>
            <a:off x="7620000" y="25860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3" action="ppaction://hlinksldjump">
                  <a:snd r:embed="rId5" name="WHOOSH.WAV"/>
                </a:hlinkClick>
              </a:rPr>
              <a:t>200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1888" name="Rectangle 144"/>
          <p:cNvSpPr>
            <a:spLocks noChangeArrowheads="1"/>
          </p:cNvSpPr>
          <p:nvPr/>
        </p:nvSpPr>
        <p:spPr bwMode="auto">
          <a:xfrm>
            <a:off x="7620000" y="36528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>
                <a:solidFill>
                  <a:schemeClr val="bg1"/>
                </a:solidFill>
                <a:latin typeface="Arial" charset="0"/>
                <a:hlinkClick r:id="rId34" action="ppaction://hlinksldjump">
                  <a:snd r:embed="rId5" name="WHOOSH.WAV"/>
                </a:hlinkClick>
              </a:rPr>
              <a:t>3</a:t>
            </a:r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4" action="ppaction://hlinksldjump">
                  <a:snd r:embed="rId5" name="WHOOSH.WAV"/>
                </a:hlinkClick>
              </a:rPr>
              <a:t>00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1889" name="Rectangle 145"/>
          <p:cNvSpPr>
            <a:spLocks noChangeArrowheads="1"/>
          </p:cNvSpPr>
          <p:nvPr/>
        </p:nvSpPr>
        <p:spPr bwMode="auto">
          <a:xfrm>
            <a:off x="7620000" y="4719638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31890" name="Rectangle 146">
            <a:hlinkClick r:id="rId9" action="ppaction://hlinksldjump">
              <a:snd r:embed="rId5" name="WHOOSH.WAV"/>
            </a:hlinkClick>
          </p:cNvPr>
          <p:cNvSpPr>
            <a:spLocks noChangeArrowheads="1"/>
          </p:cNvSpPr>
          <p:nvPr/>
        </p:nvSpPr>
        <p:spPr bwMode="auto">
          <a:xfrm>
            <a:off x="7620000" y="578485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5" action="ppaction://hlinksldjump">
                  <a:snd r:embed="rId5" name="WHOOSH.WAV"/>
                </a:hlinkClick>
              </a:rPr>
              <a:t>500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1892" name="Rectangle 148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524000" y="1246188"/>
            <a:ext cx="6096000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 b="1">
                <a:solidFill>
                  <a:srgbClr val="CC3300"/>
                </a:solidFill>
                <a:latin typeface="Arial" charset="0"/>
              </a:rPr>
              <a:t>  </a:t>
            </a:r>
            <a:r>
              <a:rPr lang="en-US" sz="1400" b="1">
                <a:solidFill>
                  <a:srgbClr val="CC3300"/>
                </a:solidFill>
                <a:latin typeface="Arial" charset="0"/>
                <a:cs typeface="Arial" charset="0"/>
              </a:rPr>
              <a:t>► ► ►  </a:t>
            </a:r>
            <a:r>
              <a:rPr lang="en-US" sz="1400" b="1">
                <a:solidFill>
                  <a:srgbClr val="CC3300"/>
                </a:solidFill>
                <a:latin typeface="Arial" charset="0"/>
              </a:rPr>
              <a:t>F i n a l  J e o p a r d y  </a:t>
            </a:r>
            <a:r>
              <a:rPr lang="en-US" sz="1400" b="1">
                <a:solidFill>
                  <a:srgbClr val="CC3300"/>
                </a:solidFill>
                <a:latin typeface="Arial" charset="0"/>
                <a:cs typeface="Arial" charset="0"/>
              </a:rPr>
              <a:t>◄ ◄ ◄</a:t>
            </a:r>
          </a:p>
        </p:txBody>
      </p:sp>
      <p:sp>
        <p:nvSpPr>
          <p:cNvPr id="89" name="Rectangle 145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90" name="Rectangle 145"/>
          <p:cNvSpPr>
            <a:spLocks noChangeArrowheads="1"/>
          </p:cNvSpPr>
          <p:nvPr/>
        </p:nvSpPr>
        <p:spPr bwMode="auto">
          <a:xfrm>
            <a:off x="7620000" y="4724400"/>
            <a:ext cx="1524000" cy="1066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charset="0"/>
                <a:hlinkClick r:id="rId36" action="ppaction://hlinksldjump">
                  <a:snd r:embed="rId5" name="WHOOSH.WAV"/>
                </a:hlinkClick>
              </a:rPr>
              <a:t>400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3564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5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3566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3568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3569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3570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3571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2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3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4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5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6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7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8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79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80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1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2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3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4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5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3586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87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88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89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90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91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3592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3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4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5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6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7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3598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599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0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1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2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3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3604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5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6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7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8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3609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3610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611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612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355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the </a:t>
            </a:r>
            <a:r>
              <a:rPr lang="en-US" sz="2400" dirty="0" smtClean="0">
                <a:solidFill>
                  <a:schemeClr val="tx1"/>
                </a:solidFill>
              </a:rPr>
              <a:t>AV valve and </a:t>
            </a:r>
            <a:r>
              <a:rPr lang="en-US" sz="2400" dirty="0" err="1" smtClean="0">
                <a:solidFill>
                  <a:schemeClr val="tx1"/>
                </a:solidFill>
              </a:rPr>
              <a:t>Semilunar</a:t>
            </a:r>
            <a:r>
              <a:rPr lang="en-US" sz="2400" dirty="0" smtClean="0">
                <a:solidFill>
                  <a:schemeClr val="tx1"/>
                </a:solidFill>
              </a:rPr>
              <a:t>  valve?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3558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Name the two types of valves in the heart.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3614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Heart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23615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616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4610" name="Rectangle 3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611" name="Group 3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4612" name="AutoShape 3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Text Box 3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endParaRPr lang="en-US" b="1">
                <a:solidFill>
                  <a:srgbClr val="FFFF00"/>
                </a:solidFill>
              </a:endParaRPr>
            </a:p>
          </p:txBody>
        </p:sp>
      </p:grpSp>
      <p:grpSp>
        <p:nvGrpSpPr>
          <p:cNvPr id="24614" name="Group 3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4615" name="AutoShape 39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16" name="Group 4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4617" name="Line 4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8" name="Line 4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19" name="Line 4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0" name="Line 4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1" name="Line 4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2" name="Line 4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3" name="Line 4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4" name="Line 4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5" name="Line 4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626" name="Text Box 5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27" name="Text Box 5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28" name="Text Box 5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29" name="Text Box 5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30" name="Text Box 5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31" name="Text Box 5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4632" name="Text Box 5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3" name="Text Box 5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4" name="Text Box 5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5" name="Text Box 5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6" name="Text Box 6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7" name="Text Box 6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4638" name="Text Box 6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39" name="Text Box 6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0" name="Text Box 6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1" name="Text Box 6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2" name="Text Box 6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3" name="Text Box 6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4644" name="Text Box 6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5" name="Text Box 6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6" name="Text Box 7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7" name="Text Box 7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8" name="Text Box 7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49" name="Text Box 7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4650" name="Text Box 7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1" name="Text Box 7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2" name="Text Box 7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3" name="Text Box 7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4" name="Text Box 7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4655" name="Text Box 7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4656" name="Rectangle 8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57" name="Rectangle 8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58" name="Rectangle 8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458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is the left side?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4604" name="Text Box 2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133600"/>
            <a:ext cx="7620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side of the heart pumps blood to the body.</a:t>
            </a:r>
            <a:r>
              <a:rPr lang="en-US" sz="32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4660" name="Text Box 8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Heart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24661" name="Rectangle 8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62" name="Rectangle 8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664" name="Rectangle 88"/>
          <p:cNvSpPr>
            <a:spLocks noChangeArrowheads="1"/>
          </p:cNvSpPr>
          <p:nvPr/>
        </p:nvSpPr>
        <p:spPr bwMode="auto">
          <a:xfrm>
            <a:off x="1066800" y="4343400"/>
            <a:ext cx="1849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FF00"/>
                </a:solidFill>
              </a:rPr>
              <a:t>Answer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561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3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5614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5616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5617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18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5619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0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1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2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3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4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5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6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7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28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29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0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1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2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3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5634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5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6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7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8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39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5640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1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2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3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4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5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5646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47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48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49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50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51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5652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3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4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5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6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5657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5658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59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60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560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is pulmonary vein, atrium, ventricle, aorta?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5606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Place the following in the orde</a:t>
            </a:r>
            <a:r>
              <a:rPr lang="en-US" sz="3600" dirty="0" smtClean="0">
                <a:solidFill>
                  <a:schemeClr val="bg1"/>
                </a:solidFill>
              </a:rPr>
              <a:t>r that blood moves through: aorta, pulmonary vein, ventricle, atrium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5662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Heart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 500</a:t>
            </a:r>
          </a:p>
        </p:txBody>
      </p:sp>
      <p:sp>
        <p:nvSpPr>
          <p:cNvPr id="25663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64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6635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6636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6637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38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6640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6641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6642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3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4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5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6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7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8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49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0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651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2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3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4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5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6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6657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58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59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60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61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62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6663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4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5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6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7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8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6669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0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1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2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3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4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6675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76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77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78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79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6680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6681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82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6683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662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What </a:t>
            </a:r>
            <a:r>
              <a:rPr lang="en-US" sz="2400" dirty="0" smtClean="0">
                <a:solidFill>
                  <a:schemeClr val="tx1"/>
                </a:solidFill>
              </a:rPr>
              <a:t>are RBC, WBC, platelets, and plasma?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662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7620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4000" dirty="0" smtClean="0">
                <a:solidFill>
                  <a:schemeClr val="bg1"/>
                </a:solidFill>
              </a:rPr>
              <a:t>These are the four parts of blood.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26685" name="Text Box 61">
            <a:hlinkClick r:id="rId5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6686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87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7660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7661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7662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63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7664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7665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7666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7667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8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69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0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1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2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3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4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5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676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77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78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79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80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81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7682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3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4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5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6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7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7688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89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0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1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2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3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7694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5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6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7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8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699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7700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1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2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3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4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7705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7706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707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708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765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What </a:t>
            </a:r>
            <a:r>
              <a:rPr lang="en-US" sz="2400" dirty="0" smtClean="0">
                <a:solidFill>
                  <a:schemeClr val="tx1"/>
                </a:solidFill>
              </a:rPr>
              <a:t>is to carry oxygen to cells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765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590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the function of red blood cells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r>
              <a:rPr lang="en-US" sz="3200" dirty="0">
                <a:solidFill>
                  <a:schemeClr val="bg1"/>
                </a:solidFill>
              </a:rPr>
              <a:t>	</a:t>
            </a:r>
          </a:p>
        </p:txBody>
      </p:sp>
      <p:sp>
        <p:nvSpPr>
          <p:cNvPr id="27710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 200</a:t>
            </a:r>
          </a:p>
        </p:txBody>
      </p:sp>
      <p:sp>
        <p:nvSpPr>
          <p:cNvPr id="27711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712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8683" name="Rectangle 1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4" name="Group 12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8685" name="AutoShape 13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686" name="Text Box 14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8687" name="Group 15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8688" name="AutoShape 16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8689" name="Group 17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8690" name="Line 18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1" name="Line 19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2" name="Line 20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3" name="Line 21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4" name="Line 22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5" name="Line 23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6" name="Line 24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7" name="Line 25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8" name="Line 26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699" name="Text Box 27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0" name="Text Box 28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1" name="Text Box 29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2" name="Text Box 30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3" name="Text Box 31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4" name="Text Box 32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8705" name="Text Box 33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06" name="Text Box 34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07" name="Text Box 35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08" name="Text Box 36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09" name="Text Box 37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10" name="Text Box 38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8711" name="Text Box 39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2" name="Text Box 40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3" name="Text Box 41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4" name="Text Box 42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5" name="Text Box 43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6" name="Text Box 44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8717" name="Text Box 45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18" name="Text Box 46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19" name="Text Box 47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20" name="Text Box 48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21" name="Text Box 49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22" name="Text Box 50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8723" name="Text Box 51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4" name="Text Box 52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5" name="Text Box 53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6" name="Text Box 54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7" name="Text Box 55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8728" name="Text Box 56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8729" name="Rectangle 57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30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731" name="Rectangle 5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867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What is </a:t>
            </a:r>
            <a:r>
              <a:rPr lang="en-US" sz="2400" dirty="0" smtClean="0">
                <a:solidFill>
                  <a:schemeClr val="tx1"/>
                </a:solidFill>
              </a:rPr>
              <a:t>to plug a cut in a blood vessel?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867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5908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This is the function of platelets.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733" name="Text Box 61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 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28734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735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29708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9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29710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1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29712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29713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9714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29715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6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7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8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19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0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1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2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3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9724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5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6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7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8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29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29730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1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2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3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4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5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29736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37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38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39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40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41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29742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3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4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5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6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7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29748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49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50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51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52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29753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29754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5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56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2970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What </a:t>
            </a:r>
            <a:r>
              <a:rPr lang="en-US" sz="2400" dirty="0" smtClean="0">
                <a:solidFill>
                  <a:schemeClr val="tx1"/>
                </a:solidFill>
              </a:rPr>
              <a:t>is the red blood cells?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9702" name="Text Box 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5908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blood cells makes up the largest part of blood.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9758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 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29759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60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0732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0734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35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0736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0737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38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0739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0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1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2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3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4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5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6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7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48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49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0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1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2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3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0754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5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6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7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8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59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0760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1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2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3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4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5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0766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67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68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69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70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71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0772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3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4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5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6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0777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0778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9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80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072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water?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072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286000"/>
            <a:ext cx="7620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Plasma is made up mostly of _____.</a:t>
            </a:r>
            <a:r>
              <a:rPr lang="en-US" sz="3600" dirty="0">
                <a:solidFill>
                  <a:schemeClr val="bg1"/>
                </a:solidFill>
              </a:rPr>
              <a:t>	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0782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30783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4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2777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78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2779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780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2781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2782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2783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2784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5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6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7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0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3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4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5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6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7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8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2799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0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1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2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3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4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2805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06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07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08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09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10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2811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2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3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4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5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6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2817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18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19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20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21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2822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2823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824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2825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277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 </a:t>
            </a:r>
            <a:r>
              <a:rPr lang="en-US" sz="2400" dirty="0" smtClean="0">
                <a:solidFill>
                  <a:schemeClr val="tx1"/>
                </a:solidFill>
              </a:rPr>
              <a:t>vein?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277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685800" y="23622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This blood vessel carries blood to the heart and has blood under low pressure.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32827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 Vessels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2828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829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3801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3803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4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3805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3806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3807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3808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09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0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1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2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3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4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5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7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18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19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20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21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22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3823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4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5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6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7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8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3829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0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1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2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3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4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3835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36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37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38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39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40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3841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2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3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4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5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3846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3847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48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849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379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is a capillary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379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2098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This blood vessel has walls that are only one cell thick.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3851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 Vessels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33852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4110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1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4112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410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590800"/>
            <a:ext cx="76200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These are proteins that the body identifies as “self” or “</a:t>
            </a:r>
            <a:r>
              <a:rPr lang="en-US" sz="3600" dirty="0" err="1" smtClean="0">
                <a:solidFill>
                  <a:schemeClr val="bg1"/>
                </a:solidFill>
              </a:rPr>
              <a:t>nonself</a:t>
            </a:r>
            <a:r>
              <a:rPr lang="en-US" sz="3600" dirty="0" smtClean="0">
                <a:solidFill>
                  <a:schemeClr val="bg1"/>
                </a:solidFill>
              </a:rPr>
              <a:t>”.</a:t>
            </a:r>
            <a:endParaRPr lang="en-US" sz="3600" dirty="0">
              <a:solidFill>
                <a:schemeClr val="bg1"/>
              </a:solidFill>
            </a:endParaRPr>
          </a:p>
          <a:p>
            <a:pPr algn="l">
              <a:spcBef>
                <a:spcPct val="50000"/>
              </a:spcBef>
            </a:pP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159" name="Text Box 63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Immunity</a:t>
            </a:r>
            <a:endParaRPr lang="en-US" sz="4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10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5410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antigens?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114" name="AutoShape 1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7772400" y="5943600"/>
            <a:ext cx="1295400" cy="838200"/>
            <a:chOff x="4896" y="3744"/>
            <a:chExt cx="816" cy="528"/>
          </a:xfrm>
        </p:grpSpPr>
        <p:sp>
          <p:nvSpPr>
            <p:cNvPr id="4116" name="Line 20"/>
            <p:cNvSpPr>
              <a:spLocks noChangeShapeType="1"/>
            </p:cNvSpPr>
            <p:nvPr/>
          </p:nvSpPr>
          <p:spPr bwMode="auto">
            <a:xfrm>
              <a:off x="5010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7" name="Line 21"/>
            <p:cNvSpPr>
              <a:spLocks noChangeShapeType="1"/>
            </p:cNvSpPr>
            <p:nvPr/>
          </p:nvSpPr>
          <p:spPr bwMode="auto">
            <a:xfrm>
              <a:off x="5154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8" name="Line 22"/>
            <p:cNvSpPr>
              <a:spLocks noChangeShapeType="1"/>
            </p:cNvSpPr>
            <p:nvPr/>
          </p:nvSpPr>
          <p:spPr bwMode="auto">
            <a:xfrm>
              <a:off x="5298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19" name="Line 23"/>
            <p:cNvSpPr>
              <a:spLocks noChangeShapeType="1"/>
            </p:cNvSpPr>
            <p:nvPr/>
          </p:nvSpPr>
          <p:spPr bwMode="auto">
            <a:xfrm>
              <a:off x="5442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0" name="Line 24"/>
            <p:cNvSpPr>
              <a:spLocks noChangeShapeType="1"/>
            </p:cNvSpPr>
            <p:nvPr/>
          </p:nvSpPr>
          <p:spPr bwMode="auto">
            <a:xfrm>
              <a:off x="5586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1" name="Line 25"/>
            <p:cNvSpPr>
              <a:spLocks noChangeShapeType="1"/>
            </p:cNvSpPr>
            <p:nvPr/>
          </p:nvSpPr>
          <p:spPr bwMode="auto">
            <a:xfrm>
              <a:off x="4896" y="3840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2" name="Line 26"/>
            <p:cNvSpPr>
              <a:spLocks noChangeShapeType="1"/>
            </p:cNvSpPr>
            <p:nvPr/>
          </p:nvSpPr>
          <p:spPr bwMode="auto">
            <a:xfrm>
              <a:off x="4896" y="3954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Line 27"/>
            <p:cNvSpPr>
              <a:spLocks noChangeShapeType="1"/>
            </p:cNvSpPr>
            <p:nvPr/>
          </p:nvSpPr>
          <p:spPr bwMode="auto">
            <a:xfrm>
              <a:off x="4896" y="4068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4" name="Line 28"/>
            <p:cNvSpPr>
              <a:spLocks noChangeShapeType="1"/>
            </p:cNvSpPr>
            <p:nvPr/>
          </p:nvSpPr>
          <p:spPr bwMode="auto">
            <a:xfrm>
              <a:off x="4896" y="4182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Text Box 29"/>
            <p:cNvSpPr txBox="1">
              <a:spLocks noChangeArrowheads="1"/>
            </p:cNvSpPr>
            <p:nvPr/>
          </p:nvSpPr>
          <p:spPr bwMode="auto">
            <a:xfrm>
              <a:off x="4912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5046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27" name="Text Box 31"/>
            <p:cNvSpPr txBox="1">
              <a:spLocks noChangeArrowheads="1"/>
            </p:cNvSpPr>
            <p:nvPr/>
          </p:nvSpPr>
          <p:spPr bwMode="auto">
            <a:xfrm>
              <a:off x="5187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28" name="Text Box 32"/>
            <p:cNvSpPr txBox="1">
              <a:spLocks noChangeArrowheads="1"/>
            </p:cNvSpPr>
            <p:nvPr/>
          </p:nvSpPr>
          <p:spPr bwMode="auto">
            <a:xfrm>
              <a:off x="533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29" name="Text Box 33"/>
            <p:cNvSpPr txBox="1">
              <a:spLocks noChangeArrowheads="1"/>
            </p:cNvSpPr>
            <p:nvPr/>
          </p:nvSpPr>
          <p:spPr bwMode="auto">
            <a:xfrm>
              <a:off x="5473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30" name="Text Box 34"/>
            <p:cNvSpPr txBox="1">
              <a:spLocks noChangeArrowheads="1"/>
            </p:cNvSpPr>
            <p:nvPr/>
          </p:nvSpPr>
          <p:spPr bwMode="auto">
            <a:xfrm>
              <a:off x="561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4131" name="Text Box 35"/>
            <p:cNvSpPr txBox="1">
              <a:spLocks noChangeArrowheads="1"/>
            </p:cNvSpPr>
            <p:nvPr/>
          </p:nvSpPr>
          <p:spPr bwMode="auto">
            <a:xfrm>
              <a:off x="4910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2" name="Text Box 36"/>
            <p:cNvSpPr txBox="1">
              <a:spLocks noChangeArrowheads="1"/>
            </p:cNvSpPr>
            <p:nvPr/>
          </p:nvSpPr>
          <p:spPr bwMode="auto">
            <a:xfrm>
              <a:off x="5044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3" name="Text Box 37"/>
            <p:cNvSpPr txBox="1">
              <a:spLocks noChangeArrowheads="1"/>
            </p:cNvSpPr>
            <p:nvPr/>
          </p:nvSpPr>
          <p:spPr bwMode="auto">
            <a:xfrm>
              <a:off x="5185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4" name="Text Box 38"/>
            <p:cNvSpPr txBox="1">
              <a:spLocks noChangeArrowheads="1"/>
            </p:cNvSpPr>
            <p:nvPr/>
          </p:nvSpPr>
          <p:spPr bwMode="auto">
            <a:xfrm>
              <a:off x="532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5" name="Text Box 39"/>
            <p:cNvSpPr txBox="1">
              <a:spLocks noChangeArrowheads="1"/>
            </p:cNvSpPr>
            <p:nvPr/>
          </p:nvSpPr>
          <p:spPr bwMode="auto">
            <a:xfrm>
              <a:off x="5471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6" name="Text Box 40"/>
            <p:cNvSpPr txBox="1">
              <a:spLocks noChangeArrowheads="1"/>
            </p:cNvSpPr>
            <p:nvPr/>
          </p:nvSpPr>
          <p:spPr bwMode="auto">
            <a:xfrm>
              <a:off x="560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4137" name="Text Box 41"/>
            <p:cNvSpPr txBox="1">
              <a:spLocks noChangeArrowheads="1"/>
            </p:cNvSpPr>
            <p:nvPr/>
          </p:nvSpPr>
          <p:spPr bwMode="auto">
            <a:xfrm>
              <a:off x="4910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38" name="Text Box 42"/>
            <p:cNvSpPr txBox="1">
              <a:spLocks noChangeArrowheads="1"/>
            </p:cNvSpPr>
            <p:nvPr/>
          </p:nvSpPr>
          <p:spPr bwMode="auto">
            <a:xfrm>
              <a:off x="5044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39" name="Text Box 43"/>
            <p:cNvSpPr txBox="1">
              <a:spLocks noChangeArrowheads="1"/>
            </p:cNvSpPr>
            <p:nvPr/>
          </p:nvSpPr>
          <p:spPr bwMode="auto">
            <a:xfrm>
              <a:off x="5185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40" name="Text Box 44"/>
            <p:cNvSpPr txBox="1">
              <a:spLocks noChangeArrowheads="1"/>
            </p:cNvSpPr>
            <p:nvPr/>
          </p:nvSpPr>
          <p:spPr bwMode="auto">
            <a:xfrm>
              <a:off x="532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41" name="Text Box 45"/>
            <p:cNvSpPr txBox="1">
              <a:spLocks noChangeArrowheads="1"/>
            </p:cNvSpPr>
            <p:nvPr/>
          </p:nvSpPr>
          <p:spPr bwMode="auto">
            <a:xfrm>
              <a:off x="5471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42" name="Text Box 46"/>
            <p:cNvSpPr txBox="1">
              <a:spLocks noChangeArrowheads="1"/>
            </p:cNvSpPr>
            <p:nvPr/>
          </p:nvSpPr>
          <p:spPr bwMode="auto">
            <a:xfrm>
              <a:off x="560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4143" name="Text Box 47"/>
            <p:cNvSpPr txBox="1">
              <a:spLocks noChangeArrowheads="1"/>
            </p:cNvSpPr>
            <p:nvPr/>
          </p:nvSpPr>
          <p:spPr bwMode="auto">
            <a:xfrm>
              <a:off x="4910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4" name="Text Box 48"/>
            <p:cNvSpPr txBox="1">
              <a:spLocks noChangeArrowheads="1"/>
            </p:cNvSpPr>
            <p:nvPr/>
          </p:nvSpPr>
          <p:spPr bwMode="auto">
            <a:xfrm>
              <a:off x="5044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5" name="Text Box 49"/>
            <p:cNvSpPr txBox="1">
              <a:spLocks noChangeArrowheads="1"/>
            </p:cNvSpPr>
            <p:nvPr/>
          </p:nvSpPr>
          <p:spPr bwMode="auto">
            <a:xfrm>
              <a:off x="5185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6" name="Text Box 50"/>
            <p:cNvSpPr txBox="1">
              <a:spLocks noChangeArrowheads="1"/>
            </p:cNvSpPr>
            <p:nvPr/>
          </p:nvSpPr>
          <p:spPr bwMode="auto">
            <a:xfrm>
              <a:off x="532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7" name="Text Box 51"/>
            <p:cNvSpPr txBox="1">
              <a:spLocks noChangeArrowheads="1"/>
            </p:cNvSpPr>
            <p:nvPr/>
          </p:nvSpPr>
          <p:spPr bwMode="auto">
            <a:xfrm>
              <a:off x="5471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8" name="Text Box 52"/>
            <p:cNvSpPr txBox="1">
              <a:spLocks noChangeArrowheads="1"/>
            </p:cNvSpPr>
            <p:nvPr/>
          </p:nvSpPr>
          <p:spPr bwMode="auto">
            <a:xfrm>
              <a:off x="560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4149" name="Text Box 53"/>
            <p:cNvSpPr txBox="1">
              <a:spLocks noChangeArrowheads="1"/>
            </p:cNvSpPr>
            <p:nvPr/>
          </p:nvSpPr>
          <p:spPr bwMode="auto">
            <a:xfrm>
              <a:off x="4910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0" name="Text Box 54"/>
            <p:cNvSpPr txBox="1">
              <a:spLocks noChangeArrowheads="1"/>
            </p:cNvSpPr>
            <p:nvPr/>
          </p:nvSpPr>
          <p:spPr bwMode="auto">
            <a:xfrm>
              <a:off x="5044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1" name="Text Box 55"/>
            <p:cNvSpPr txBox="1">
              <a:spLocks noChangeArrowheads="1"/>
            </p:cNvSpPr>
            <p:nvPr/>
          </p:nvSpPr>
          <p:spPr bwMode="auto">
            <a:xfrm>
              <a:off x="5185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2" name="Text Box 56"/>
            <p:cNvSpPr txBox="1">
              <a:spLocks noChangeArrowheads="1"/>
            </p:cNvSpPr>
            <p:nvPr/>
          </p:nvSpPr>
          <p:spPr bwMode="auto">
            <a:xfrm>
              <a:off x="532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3" name="Text Box 57"/>
            <p:cNvSpPr txBox="1">
              <a:spLocks noChangeArrowheads="1"/>
            </p:cNvSpPr>
            <p:nvPr/>
          </p:nvSpPr>
          <p:spPr bwMode="auto">
            <a:xfrm>
              <a:off x="5471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4154" name="Text Box 58"/>
            <p:cNvSpPr txBox="1">
              <a:spLocks noChangeArrowheads="1"/>
            </p:cNvSpPr>
            <p:nvPr/>
          </p:nvSpPr>
          <p:spPr bwMode="auto">
            <a:xfrm>
              <a:off x="560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</p:grpSp>
      <p:sp>
        <p:nvSpPr>
          <p:cNvPr id="4155" name="Rectangle 5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6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58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4825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4826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4827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28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4829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4830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4831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4832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3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4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5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6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7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8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39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0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841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2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3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4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5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6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4847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48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49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50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51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52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4853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4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5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6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7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8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4859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0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1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2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3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4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4865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66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67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68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69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4870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4871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72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73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4820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</a:t>
            </a:r>
            <a:r>
              <a:rPr lang="en-US" sz="2400" dirty="0" smtClean="0">
                <a:solidFill>
                  <a:schemeClr val="tx1"/>
                </a:solidFill>
              </a:rPr>
              <a:t>the aorta?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4821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14400" y="28194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the largest artery in the body.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4875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 Vessels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300</a:t>
            </a:r>
          </a:p>
        </p:txBody>
      </p:sp>
      <p:sp>
        <p:nvSpPr>
          <p:cNvPr id="34876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77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5849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5850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5851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5853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5854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5855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5856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7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8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59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0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1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2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3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4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865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66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67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68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69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70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5871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2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3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4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5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6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5877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78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79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80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81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82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5883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4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5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6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7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8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5889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0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1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2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3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5894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5895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6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97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584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are capillaries?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584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7772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In the lungs oxygen and carbon dioxide move in and out of these vessels.</a:t>
            </a:r>
            <a:r>
              <a:rPr lang="en-US" sz="3200" dirty="0" smtClean="0">
                <a:solidFill>
                  <a:schemeClr val="bg1"/>
                </a:solidFill>
              </a:rPr>
              <a:t>        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5899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 Vessels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35900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901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6873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6874" name="Group 10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6875" name="AutoShape 11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Text Box 12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36877" name="Group 13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6878" name="AutoShape 14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6879" name="Group 15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6880" name="Line 16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1" name="Line 17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2" name="Line 18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3" name="Line 19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4" name="Line 20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5" name="Line 21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6" name="Line 22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7" name="Line 23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8" name="Line 24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889" name="Text Box 25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0" name="Text Box 26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1" name="Text Box 27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2" name="Text Box 28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3" name="Text Box 29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4" name="Text Box 30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6895" name="Text Box 31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896" name="Text Box 32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897" name="Text Box 33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898" name="Text Box 34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899" name="Text Box 35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900" name="Text Box 36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6901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2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3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4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5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6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6907" name="Text Box 43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08" name="Text Box 44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09" name="Text Box 45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10" name="Text Box 46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11" name="Text Box 47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12" name="Text Box 48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6913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4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5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6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7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6918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6919" name="Rectangle 55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20" name="Rectangle 56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21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3686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533400" y="52578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</a:t>
            </a:r>
            <a:r>
              <a:rPr lang="en-US" sz="2400" smtClean="0">
                <a:solidFill>
                  <a:schemeClr val="tx1"/>
                </a:solidFill>
              </a:rPr>
              <a:t>the </a:t>
            </a:r>
            <a:r>
              <a:rPr lang="en-US" sz="2400" smtClean="0">
                <a:solidFill>
                  <a:schemeClr val="tx1"/>
                </a:solidFill>
              </a:rPr>
              <a:t>Vena Cava?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686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914400" y="2286000"/>
            <a:ext cx="7620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The name of the blood vessel that brings blood from the body into the right side of the heart.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6923" name="Text Box 5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Blood Vessels 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36924" name="Rectangle 6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5" name="Rectangle 6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26" name="Rectangle 6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3789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7891" name="Group 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37892" name="AutoShape 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893" name="Text Box 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sp>
        <p:nvSpPr>
          <p:cNvPr id="37894" name="Text Box 6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>
                <a:solidFill>
                  <a:schemeClr val="tx1"/>
                </a:solidFill>
              </a:rPr>
              <a:t>A: Who was Edward Jenner?</a:t>
            </a:r>
          </a:p>
        </p:txBody>
      </p:sp>
      <p:sp>
        <p:nvSpPr>
          <p:cNvPr id="37895" name="Text Box 7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362200"/>
            <a:ext cx="7620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chemeClr val="bg1"/>
                </a:solidFill>
              </a:rPr>
              <a:t>Name the man who invented the first vaccine.  </a:t>
            </a:r>
          </a:p>
        </p:txBody>
      </p:sp>
      <p:sp>
        <p:nvSpPr>
          <p:cNvPr id="37905" name="AutoShape 1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200" y="381000"/>
            <a:ext cx="8991600" cy="1600200"/>
          </a:xfrm>
          <a:prstGeom prst="ribbon">
            <a:avLst>
              <a:gd name="adj1" fmla="val 12500"/>
              <a:gd name="adj2" fmla="val 50000"/>
            </a:avLst>
          </a:prstGeom>
          <a:solidFill>
            <a:srgbClr val="FFFF99"/>
          </a:solidFill>
          <a:ln w="952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Text Box 8">
            <a:hlinkClick r:id="rId4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914400"/>
            <a:ext cx="76200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>
                <a:solidFill>
                  <a:schemeClr val="accent2"/>
                </a:solidFill>
              </a:rPr>
              <a:t>Final Jeopardy</a:t>
            </a:r>
            <a:endParaRPr lang="en-US" sz="3600" b="1">
              <a:solidFill>
                <a:schemeClr val="accent2"/>
              </a:solidFill>
            </a:endParaRPr>
          </a:p>
        </p:txBody>
      </p:sp>
      <p:sp>
        <p:nvSpPr>
          <p:cNvPr id="37904" name="Rectangle 1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grpSp>
        <p:nvGrpSpPr>
          <p:cNvPr id="37907" name="Group 19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37908" name="AutoShape 20">
              <a:hlinkClick r:id="rId5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7909" name="Group 21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37910" name="Line 22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1" name="Line 23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2" name="Line 24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3" name="Line 25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4" name="Line 26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5" name="Line 27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6" name="Line 28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7" name="Line 29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8" name="Line 30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919" name="Text Box 31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0" name="Text Box 32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1" name="Text Box 33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2" name="Text Box 34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3" name="Text Box 35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4" name="Text Box 36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37925" name="Text Box 37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26" name="Text Box 38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27" name="Text Box 39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28" name="Text Box 40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29" name="Text Box 41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30" name="Text Box 42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37931" name="Text Box 43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2" name="Text Box 44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3" name="Text Box 45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4" name="Text Box 46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5" name="Text Box 47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6" name="Text Box 48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37937" name="Text Box 49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38" name="Text Box 50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39" name="Text Box 51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40" name="Text Box 52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41" name="Text Box 53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42" name="Text Box 54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37943" name="Text Box 55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4" name="Text Box 56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5" name="Text Box 57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6" name="Text Box 58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7" name="Text Box 59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37948" name="Text Box 60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37949" name="Rectangle 61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950" name="Rectangle 62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951" name="Rectangle 63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2" name="Rectangle 64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3" name="Rectangle 6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5135" name="Rectangle 1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36" name="Group 16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5137" name="AutoShape 17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8" name="Text Box 18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sp>
        <p:nvSpPr>
          <p:cNvPr id="5124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are pathogens?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125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9718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This is the term for organisms that cause disease.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183" name="Rectangle 6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5186" name="Text Box 66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Immunity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5231" name="Rectangle 1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3" name="Rectangle 15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4" name="Rectangle 15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76" name="AutoShape 15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277" name="Group 157"/>
          <p:cNvGrpSpPr>
            <a:grpSpLocks/>
          </p:cNvGrpSpPr>
          <p:nvPr/>
        </p:nvGrpSpPr>
        <p:grpSpPr bwMode="auto">
          <a:xfrm>
            <a:off x="7772400" y="5943600"/>
            <a:ext cx="1295400" cy="838200"/>
            <a:chOff x="4896" y="3744"/>
            <a:chExt cx="816" cy="528"/>
          </a:xfrm>
        </p:grpSpPr>
        <p:sp>
          <p:nvSpPr>
            <p:cNvPr id="5278" name="Line 158"/>
            <p:cNvSpPr>
              <a:spLocks noChangeShapeType="1"/>
            </p:cNvSpPr>
            <p:nvPr/>
          </p:nvSpPr>
          <p:spPr bwMode="auto">
            <a:xfrm>
              <a:off x="5010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79" name="Line 159"/>
            <p:cNvSpPr>
              <a:spLocks noChangeShapeType="1"/>
            </p:cNvSpPr>
            <p:nvPr/>
          </p:nvSpPr>
          <p:spPr bwMode="auto">
            <a:xfrm>
              <a:off x="5154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0" name="Line 160"/>
            <p:cNvSpPr>
              <a:spLocks noChangeShapeType="1"/>
            </p:cNvSpPr>
            <p:nvPr/>
          </p:nvSpPr>
          <p:spPr bwMode="auto">
            <a:xfrm>
              <a:off x="5298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1" name="Line 161"/>
            <p:cNvSpPr>
              <a:spLocks noChangeShapeType="1"/>
            </p:cNvSpPr>
            <p:nvPr/>
          </p:nvSpPr>
          <p:spPr bwMode="auto">
            <a:xfrm>
              <a:off x="5442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2" name="Line 162"/>
            <p:cNvSpPr>
              <a:spLocks noChangeShapeType="1"/>
            </p:cNvSpPr>
            <p:nvPr/>
          </p:nvSpPr>
          <p:spPr bwMode="auto">
            <a:xfrm>
              <a:off x="5586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3" name="Line 163"/>
            <p:cNvSpPr>
              <a:spLocks noChangeShapeType="1"/>
            </p:cNvSpPr>
            <p:nvPr/>
          </p:nvSpPr>
          <p:spPr bwMode="auto">
            <a:xfrm>
              <a:off x="4896" y="3840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4" name="Line 164"/>
            <p:cNvSpPr>
              <a:spLocks noChangeShapeType="1"/>
            </p:cNvSpPr>
            <p:nvPr/>
          </p:nvSpPr>
          <p:spPr bwMode="auto">
            <a:xfrm>
              <a:off x="4896" y="3954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5" name="Line 165"/>
            <p:cNvSpPr>
              <a:spLocks noChangeShapeType="1"/>
            </p:cNvSpPr>
            <p:nvPr/>
          </p:nvSpPr>
          <p:spPr bwMode="auto">
            <a:xfrm>
              <a:off x="4896" y="4068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6" name="Line 166"/>
            <p:cNvSpPr>
              <a:spLocks noChangeShapeType="1"/>
            </p:cNvSpPr>
            <p:nvPr/>
          </p:nvSpPr>
          <p:spPr bwMode="auto">
            <a:xfrm>
              <a:off x="4896" y="4182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287" name="Text Box 167"/>
            <p:cNvSpPr txBox="1">
              <a:spLocks noChangeArrowheads="1"/>
            </p:cNvSpPr>
            <p:nvPr/>
          </p:nvSpPr>
          <p:spPr bwMode="auto">
            <a:xfrm>
              <a:off x="4912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88" name="Text Box 168"/>
            <p:cNvSpPr txBox="1">
              <a:spLocks noChangeArrowheads="1"/>
            </p:cNvSpPr>
            <p:nvPr/>
          </p:nvSpPr>
          <p:spPr bwMode="auto">
            <a:xfrm>
              <a:off x="5046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89" name="Text Box 169"/>
            <p:cNvSpPr txBox="1">
              <a:spLocks noChangeArrowheads="1"/>
            </p:cNvSpPr>
            <p:nvPr/>
          </p:nvSpPr>
          <p:spPr bwMode="auto">
            <a:xfrm>
              <a:off x="5187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90" name="Text Box 170"/>
            <p:cNvSpPr txBox="1">
              <a:spLocks noChangeArrowheads="1"/>
            </p:cNvSpPr>
            <p:nvPr/>
          </p:nvSpPr>
          <p:spPr bwMode="auto">
            <a:xfrm>
              <a:off x="533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91" name="Text Box 171"/>
            <p:cNvSpPr txBox="1">
              <a:spLocks noChangeArrowheads="1"/>
            </p:cNvSpPr>
            <p:nvPr/>
          </p:nvSpPr>
          <p:spPr bwMode="auto">
            <a:xfrm>
              <a:off x="5473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92" name="Text Box 172"/>
            <p:cNvSpPr txBox="1">
              <a:spLocks noChangeArrowheads="1"/>
            </p:cNvSpPr>
            <p:nvPr/>
          </p:nvSpPr>
          <p:spPr bwMode="auto">
            <a:xfrm>
              <a:off x="561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5293" name="Text Box 173"/>
            <p:cNvSpPr txBox="1">
              <a:spLocks noChangeArrowheads="1"/>
            </p:cNvSpPr>
            <p:nvPr/>
          </p:nvSpPr>
          <p:spPr bwMode="auto">
            <a:xfrm>
              <a:off x="4910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4" name="Text Box 174"/>
            <p:cNvSpPr txBox="1">
              <a:spLocks noChangeArrowheads="1"/>
            </p:cNvSpPr>
            <p:nvPr/>
          </p:nvSpPr>
          <p:spPr bwMode="auto">
            <a:xfrm>
              <a:off x="5044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5" name="Text Box 175"/>
            <p:cNvSpPr txBox="1">
              <a:spLocks noChangeArrowheads="1"/>
            </p:cNvSpPr>
            <p:nvPr/>
          </p:nvSpPr>
          <p:spPr bwMode="auto">
            <a:xfrm>
              <a:off x="5185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6" name="Text Box 176"/>
            <p:cNvSpPr txBox="1">
              <a:spLocks noChangeArrowheads="1"/>
            </p:cNvSpPr>
            <p:nvPr/>
          </p:nvSpPr>
          <p:spPr bwMode="auto">
            <a:xfrm>
              <a:off x="532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7" name="Text Box 177"/>
            <p:cNvSpPr txBox="1">
              <a:spLocks noChangeArrowheads="1"/>
            </p:cNvSpPr>
            <p:nvPr/>
          </p:nvSpPr>
          <p:spPr bwMode="auto">
            <a:xfrm>
              <a:off x="5471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8" name="Text Box 178"/>
            <p:cNvSpPr txBox="1">
              <a:spLocks noChangeArrowheads="1"/>
            </p:cNvSpPr>
            <p:nvPr/>
          </p:nvSpPr>
          <p:spPr bwMode="auto">
            <a:xfrm>
              <a:off x="560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5299" name="Text Box 179"/>
            <p:cNvSpPr txBox="1">
              <a:spLocks noChangeArrowheads="1"/>
            </p:cNvSpPr>
            <p:nvPr/>
          </p:nvSpPr>
          <p:spPr bwMode="auto">
            <a:xfrm>
              <a:off x="4910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0" name="Text Box 180"/>
            <p:cNvSpPr txBox="1">
              <a:spLocks noChangeArrowheads="1"/>
            </p:cNvSpPr>
            <p:nvPr/>
          </p:nvSpPr>
          <p:spPr bwMode="auto">
            <a:xfrm>
              <a:off x="5044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1" name="Text Box 181"/>
            <p:cNvSpPr txBox="1">
              <a:spLocks noChangeArrowheads="1"/>
            </p:cNvSpPr>
            <p:nvPr/>
          </p:nvSpPr>
          <p:spPr bwMode="auto">
            <a:xfrm>
              <a:off x="5185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2" name="Text Box 182"/>
            <p:cNvSpPr txBox="1">
              <a:spLocks noChangeArrowheads="1"/>
            </p:cNvSpPr>
            <p:nvPr/>
          </p:nvSpPr>
          <p:spPr bwMode="auto">
            <a:xfrm>
              <a:off x="532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3" name="Text Box 183"/>
            <p:cNvSpPr txBox="1">
              <a:spLocks noChangeArrowheads="1"/>
            </p:cNvSpPr>
            <p:nvPr/>
          </p:nvSpPr>
          <p:spPr bwMode="auto">
            <a:xfrm>
              <a:off x="5471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4" name="Text Box 184"/>
            <p:cNvSpPr txBox="1">
              <a:spLocks noChangeArrowheads="1"/>
            </p:cNvSpPr>
            <p:nvPr/>
          </p:nvSpPr>
          <p:spPr bwMode="auto">
            <a:xfrm>
              <a:off x="560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5305" name="Text Box 185"/>
            <p:cNvSpPr txBox="1">
              <a:spLocks noChangeArrowheads="1"/>
            </p:cNvSpPr>
            <p:nvPr/>
          </p:nvSpPr>
          <p:spPr bwMode="auto">
            <a:xfrm>
              <a:off x="4910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06" name="Text Box 186"/>
            <p:cNvSpPr txBox="1">
              <a:spLocks noChangeArrowheads="1"/>
            </p:cNvSpPr>
            <p:nvPr/>
          </p:nvSpPr>
          <p:spPr bwMode="auto">
            <a:xfrm>
              <a:off x="5044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07" name="Text Box 187"/>
            <p:cNvSpPr txBox="1">
              <a:spLocks noChangeArrowheads="1"/>
            </p:cNvSpPr>
            <p:nvPr/>
          </p:nvSpPr>
          <p:spPr bwMode="auto">
            <a:xfrm>
              <a:off x="5185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08" name="Text Box 188"/>
            <p:cNvSpPr txBox="1">
              <a:spLocks noChangeArrowheads="1"/>
            </p:cNvSpPr>
            <p:nvPr/>
          </p:nvSpPr>
          <p:spPr bwMode="auto">
            <a:xfrm>
              <a:off x="532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09" name="Text Box 189"/>
            <p:cNvSpPr txBox="1">
              <a:spLocks noChangeArrowheads="1"/>
            </p:cNvSpPr>
            <p:nvPr/>
          </p:nvSpPr>
          <p:spPr bwMode="auto">
            <a:xfrm>
              <a:off x="5471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10" name="Text Box 190"/>
            <p:cNvSpPr txBox="1">
              <a:spLocks noChangeArrowheads="1"/>
            </p:cNvSpPr>
            <p:nvPr/>
          </p:nvSpPr>
          <p:spPr bwMode="auto">
            <a:xfrm>
              <a:off x="560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5311" name="Text Box 191"/>
            <p:cNvSpPr txBox="1">
              <a:spLocks noChangeArrowheads="1"/>
            </p:cNvSpPr>
            <p:nvPr/>
          </p:nvSpPr>
          <p:spPr bwMode="auto">
            <a:xfrm>
              <a:off x="4910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2" name="Text Box 192"/>
            <p:cNvSpPr txBox="1">
              <a:spLocks noChangeArrowheads="1"/>
            </p:cNvSpPr>
            <p:nvPr/>
          </p:nvSpPr>
          <p:spPr bwMode="auto">
            <a:xfrm>
              <a:off x="5044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3" name="Text Box 193"/>
            <p:cNvSpPr txBox="1">
              <a:spLocks noChangeArrowheads="1"/>
            </p:cNvSpPr>
            <p:nvPr/>
          </p:nvSpPr>
          <p:spPr bwMode="auto">
            <a:xfrm>
              <a:off x="5185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4" name="Text Box 194"/>
            <p:cNvSpPr txBox="1">
              <a:spLocks noChangeArrowheads="1"/>
            </p:cNvSpPr>
            <p:nvPr/>
          </p:nvSpPr>
          <p:spPr bwMode="auto">
            <a:xfrm>
              <a:off x="532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5" name="Text Box 195"/>
            <p:cNvSpPr txBox="1">
              <a:spLocks noChangeArrowheads="1"/>
            </p:cNvSpPr>
            <p:nvPr/>
          </p:nvSpPr>
          <p:spPr bwMode="auto">
            <a:xfrm>
              <a:off x="5471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5316" name="Text Box 196"/>
            <p:cNvSpPr txBox="1">
              <a:spLocks noChangeArrowheads="1"/>
            </p:cNvSpPr>
            <p:nvPr/>
          </p:nvSpPr>
          <p:spPr bwMode="auto">
            <a:xfrm>
              <a:off x="560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</p:grpSp>
      <p:sp>
        <p:nvSpPr>
          <p:cNvPr id="5317" name="Rectangle 19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18" name="Rectangle 19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19" name="Rectangle 19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6201" name="Rectangle 57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202" name="Group 58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6203" name="AutoShape 59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4" name="Text Box 60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6205" name="Group 61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6206" name="AutoShape 62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6207" name="Group 63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6208" name="Line 64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09" name="Line 65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0" name="Line 66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1" name="Line 67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2" name="Line 68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3" name="Line 69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4" name="Line 70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5" name="Line 71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6" name="Line 72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217" name="Text Box 73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18" name="Text Box 74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19" name="Text Box 75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20" name="Text Box 76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21" name="Text Box 77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22" name="Text Box 78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6223" name="Text Box 79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4" name="Text Box 80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5" name="Text Box 81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6" name="Text Box 82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7" name="Text Box 83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8" name="Text Box 84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6229" name="Text Box 85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0" name="Text Box 86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1" name="Text Box 87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2" name="Text Box 88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3" name="Text Box 89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4" name="Text Box 90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6235" name="Text Box 91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36" name="Text Box 92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37" name="Text Box 93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38" name="Text Box 94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39" name="Text Box 95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40" name="Text Box 96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6241" name="Text Box 97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2" name="Text Box 98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3" name="Text Box 99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4" name="Text Box 100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5" name="Text Box 101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6246" name="Text Box 102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6247" name="Rectangle 103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48" name="Rectangle 104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an allergic reaction?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149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occurs when the immune system reacts to the substance that normall</a:t>
            </a:r>
            <a:r>
              <a:rPr lang="en-US" sz="3200" dirty="0" smtClean="0">
                <a:solidFill>
                  <a:schemeClr val="bg1"/>
                </a:solidFill>
              </a:rPr>
              <a:t>y shouldn’t cause disease.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249" name="Rectangle 10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6251" name="Text Box 107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Immunity</a:t>
            </a:r>
            <a:endParaRPr lang="en-US" sz="4800" b="1" dirty="0" smtClean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300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252" name="Rectangle 10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3" name="Rectangle 10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54" name="Rectangle 11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7182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7184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85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7187" name="AutoShape 19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7188" name="Group 2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7189" name="Line 2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0" name="Line 2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1" name="Line 2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2" name="Line 2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3" name="Line 2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4" name="Line 2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5" name="Line 2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6" name="Line 2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7" name="Line 2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98" name="Text Box 3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199" name="Text Box 3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0" name="Text Box 3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1" name="Text Box 3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2" name="Text Box 3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3" name="Text Box 3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7204" name="Text Box 3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5" name="Text Box 3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6" name="Text Box 3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7" name="Text Box 3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8" name="Text Box 4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09" name="Text Box 4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7210" name="Text Box 4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1" name="Text Box 4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2" name="Text Box 4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3" name="Text Box 4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4" name="Text Box 4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5" name="Text Box 4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7216" name="Text Box 4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17" name="Text Box 4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18" name="Text Box 5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19" name="Text Box 5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20" name="Text Box 5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21" name="Text Box 5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7222" name="Text Box 5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3" name="Text Box 5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4" name="Text Box 5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5" name="Text Box 5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6" name="Text Box 5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7227" name="Text Box 5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7228" name="Rectangle 6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29" name="Rectangle 6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68300" indent="-3683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an autoimmune disorder</a:t>
            </a:r>
            <a:r>
              <a:rPr lang="en-US" sz="2400" dirty="0" smtClean="0">
                <a:solidFill>
                  <a:schemeClr val="tx1"/>
                </a:solidFill>
              </a:rPr>
              <a:t>?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17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543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the name of the condition when your immune system attacks your own tissues. 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230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7232" name="Text Box 6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Immunity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400</a:t>
            </a:r>
          </a:p>
        </p:txBody>
      </p:sp>
      <p:sp>
        <p:nvSpPr>
          <p:cNvPr id="7233" name="Rectangle 6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4" name="Rectangle 6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35" name="Rectangle 6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8206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207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8208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9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8211" name="AutoShape 19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212" name="Group 2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8213" name="Line 2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4" name="Line 2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5" name="Line 2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6" name="Line 2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7" name="Line 2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8" name="Line 2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19" name="Line 2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0" name="Line 2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2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Text Box 3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3" name="Text Box 3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4" name="Text Box 3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5" name="Text Box 3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6" name="Text Box 3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7" name="Text Box 3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8228" name="Text Box 3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29" name="Text Box 3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0" name="Text Box 3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1" name="Text Box 3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2" name="Text Box 4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3" name="Text Box 4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8234" name="Text Box 4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5" name="Text Box 4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6" name="Text Box 4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7" name="Text Box 4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8" name="Text Box 4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39" name="Text Box 4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8240" name="Text Box 4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1" name="Text Box 4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2" name="Text Box 5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3" name="Text Box 5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4" name="Text Box 5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5" name="Text Box 5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8246" name="Text Box 5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47" name="Text Box 5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48" name="Text Box 5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49" name="Text Box 5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50" name="Text Box 5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8251" name="Text Box 5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8252" name="Rectangle 6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53" name="Rectangle 6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54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8196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81000" indent="-3810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is introducing an antigen so Memory B cells are produced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197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2590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This is how a vaccine works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256" name="Text Box 6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Immunity 1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500</a:t>
            </a:r>
          </a:p>
        </p:txBody>
      </p:sp>
      <p:sp>
        <p:nvSpPr>
          <p:cNvPr id="8257" name="Rectangle 6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8" name="Rectangle 6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59" name="Rectangle 6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1278" name="Rectangle 1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279" name="Group 15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1280" name="AutoShape 16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Text Box 17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1283" name="AutoShape 19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284" name="Group 20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1285" name="Line 21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6" name="Line 22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7" name="Line 23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Line 24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Line 25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Line 26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Line 27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2" name="Line 28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3" name="Line 29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Text Box 30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5" name="Text Box 31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6" name="Text Box 32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7" name="Text Box 33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8" name="Text Box 34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299" name="Text Box 35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1300" name="Text Box 36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1" name="Text Box 37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2" name="Text Box 38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3" name="Text Box 39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4" name="Text Box 40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5" name="Text Box 41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1306" name="Text Box 42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07" name="Text Box 43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08" name="Text Box 44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09" name="Text Box 45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10" name="Text Box 46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11" name="Text Box 47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1312" name="Text Box 48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3" name="Text Box 49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4" name="Text Box 50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5" name="Text Box 51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6" name="Text Box 52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7" name="Text Box 53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1318" name="Text Box 54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19" name="Text Box 55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20" name="Text Box 56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21" name="Text Box 57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22" name="Text Box 58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1323" name="Text Box 59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1324" name="Rectangle 60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25" name="Rectangle 61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326" name="Rectangle 6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1268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are skin and mucus membranes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272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62000" y="2819400"/>
            <a:ext cx="7848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These are two physical barriers to disease causing organisms</a:t>
            </a:r>
            <a:r>
              <a:rPr lang="en-US" sz="3600" dirty="0" smtClean="0">
                <a:solidFill>
                  <a:schemeClr val="bg1"/>
                </a:solidFill>
                <a:cs typeface="Times New Roman" charset="0"/>
              </a:rPr>
              <a:t>.</a:t>
            </a:r>
            <a:endParaRPr lang="en-US" sz="3600" dirty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11328" name="Text Box 6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838200" y="609600"/>
            <a:ext cx="7620000" cy="192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Nonspecific Defe</a:t>
            </a: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nses</a:t>
            </a:r>
            <a:endParaRPr lang="en-US" sz="4800" b="1" dirty="0">
              <a:solidFill>
                <a:schemeClr val="bg1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100</a:t>
            </a:r>
            <a:endParaRPr lang="en-US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1329" name="Rectangle 6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30" name="AutoShape 6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actionButtonBlank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331" name="Group 67"/>
          <p:cNvGrpSpPr>
            <a:grpSpLocks/>
          </p:cNvGrpSpPr>
          <p:nvPr/>
        </p:nvGrpSpPr>
        <p:grpSpPr bwMode="auto">
          <a:xfrm>
            <a:off x="7772400" y="5943600"/>
            <a:ext cx="1295400" cy="838200"/>
            <a:chOff x="4896" y="3744"/>
            <a:chExt cx="816" cy="528"/>
          </a:xfrm>
        </p:grpSpPr>
        <p:sp>
          <p:nvSpPr>
            <p:cNvPr id="11332" name="Line 68"/>
            <p:cNvSpPr>
              <a:spLocks noChangeShapeType="1"/>
            </p:cNvSpPr>
            <p:nvPr/>
          </p:nvSpPr>
          <p:spPr bwMode="auto">
            <a:xfrm>
              <a:off x="5010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Line 69"/>
            <p:cNvSpPr>
              <a:spLocks noChangeShapeType="1"/>
            </p:cNvSpPr>
            <p:nvPr/>
          </p:nvSpPr>
          <p:spPr bwMode="auto">
            <a:xfrm>
              <a:off x="5154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Line 70"/>
            <p:cNvSpPr>
              <a:spLocks noChangeShapeType="1"/>
            </p:cNvSpPr>
            <p:nvPr/>
          </p:nvSpPr>
          <p:spPr bwMode="auto">
            <a:xfrm>
              <a:off x="5298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Line 71"/>
            <p:cNvSpPr>
              <a:spLocks noChangeShapeType="1"/>
            </p:cNvSpPr>
            <p:nvPr/>
          </p:nvSpPr>
          <p:spPr bwMode="auto">
            <a:xfrm>
              <a:off x="5442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Line 72"/>
            <p:cNvSpPr>
              <a:spLocks noChangeShapeType="1"/>
            </p:cNvSpPr>
            <p:nvPr/>
          </p:nvSpPr>
          <p:spPr bwMode="auto">
            <a:xfrm>
              <a:off x="5586" y="3744"/>
              <a:ext cx="0" cy="528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Line 73"/>
            <p:cNvSpPr>
              <a:spLocks noChangeShapeType="1"/>
            </p:cNvSpPr>
            <p:nvPr/>
          </p:nvSpPr>
          <p:spPr bwMode="auto">
            <a:xfrm>
              <a:off x="4896" y="3840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Line 74"/>
            <p:cNvSpPr>
              <a:spLocks noChangeShapeType="1"/>
            </p:cNvSpPr>
            <p:nvPr/>
          </p:nvSpPr>
          <p:spPr bwMode="auto">
            <a:xfrm>
              <a:off x="4896" y="3954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Line 75"/>
            <p:cNvSpPr>
              <a:spLocks noChangeShapeType="1"/>
            </p:cNvSpPr>
            <p:nvPr/>
          </p:nvSpPr>
          <p:spPr bwMode="auto">
            <a:xfrm>
              <a:off x="4896" y="4068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Line 76"/>
            <p:cNvSpPr>
              <a:spLocks noChangeShapeType="1"/>
            </p:cNvSpPr>
            <p:nvPr/>
          </p:nvSpPr>
          <p:spPr bwMode="auto">
            <a:xfrm>
              <a:off x="4896" y="4182"/>
              <a:ext cx="816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Text Box 77"/>
            <p:cNvSpPr txBox="1">
              <a:spLocks noChangeArrowheads="1"/>
            </p:cNvSpPr>
            <p:nvPr/>
          </p:nvSpPr>
          <p:spPr bwMode="auto">
            <a:xfrm>
              <a:off x="4912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2" name="Text Box 78"/>
            <p:cNvSpPr txBox="1">
              <a:spLocks noChangeArrowheads="1"/>
            </p:cNvSpPr>
            <p:nvPr/>
          </p:nvSpPr>
          <p:spPr bwMode="auto">
            <a:xfrm>
              <a:off x="5046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3" name="Text Box 79"/>
            <p:cNvSpPr txBox="1">
              <a:spLocks noChangeArrowheads="1"/>
            </p:cNvSpPr>
            <p:nvPr/>
          </p:nvSpPr>
          <p:spPr bwMode="auto">
            <a:xfrm>
              <a:off x="5187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4" name="Text Box 80"/>
            <p:cNvSpPr txBox="1">
              <a:spLocks noChangeArrowheads="1"/>
            </p:cNvSpPr>
            <p:nvPr/>
          </p:nvSpPr>
          <p:spPr bwMode="auto">
            <a:xfrm>
              <a:off x="533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5" name="Text Box 81"/>
            <p:cNvSpPr txBox="1">
              <a:spLocks noChangeArrowheads="1"/>
            </p:cNvSpPr>
            <p:nvPr/>
          </p:nvSpPr>
          <p:spPr bwMode="auto">
            <a:xfrm>
              <a:off x="5473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6" name="Text Box 82"/>
            <p:cNvSpPr txBox="1">
              <a:spLocks noChangeArrowheads="1"/>
            </p:cNvSpPr>
            <p:nvPr/>
          </p:nvSpPr>
          <p:spPr bwMode="auto">
            <a:xfrm>
              <a:off x="5610" y="3764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100</a:t>
              </a:r>
            </a:p>
          </p:txBody>
        </p:sp>
        <p:sp>
          <p:nvSpPr>
            <p:cNvPr id="11347" name="Text Box 83"/>
            <p:cNvSpPr txBox="1">
              <a:spLocks noChangeArrowheads="1"/>
            </p:cNvSpPr>
            <p:nvPr/>
          </p:nvSpPr>
          <p:spPr bwMode="auto">
            <a:xfrm>
              <a:off x="4910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48" name="Text Box 84"/>
            <p:cNvSpPr txBox="1">
              <a:spLocks noChangeArrowheads="1"/>
            </p:cNvSpPr>
            <p:nvPr/>
          </p:nvSpPr>
          <p:spPr bwMode="auto">
            <a:xfrm>
              <a:off x="5044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49" name="Text Box 85"/>
            <p:cNvSpPr txBox="1">
              <a:spLocks noChangeArrowheads="1"/>
            </p:cNvSpPr>
            <p:nvPr/>
          </p:nvSpPr>
          <p:spPr bwMode="auto">
            <a:xfrm>
              <a:off x="5185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50" name="Text Box 86"/>
            <p:cNvSpPr txBox="1">
              <a:spLocks noChangeArrowheads="1"/>
            </p:cNvSpPr>
            <p:nvPr/>
          </p:nvSpPr>
          <p:spPr bwMode="auto">
            <a:xfrm>
              <a:off x="532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51" name="Text Box 87"/>
            <p:cNvSpPr txBox="1">
              <a:spLocks noChangeArrowheads="1"/>
            </p:cNvSpPr>
            <p:nvPr/>
          </p:nvSpPr>
          <p:spPr bwMode="auto">
            <a:xfrm>
              <a:off x="5471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52" name="Text Box 88"/>
            <p:cNvSpPr txBox="1">
              <a:spLocks noChangeArrowheads="1"/>
            </p:cNvSpPr>
            <p:nvPr/>
          </p:nvSpPr>
          <p:spPr bwMode="auto">
            <a:xfrm>
              <a:off x="5608" y="3866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200</a:t>
              </a:r>
            </a:p>
          </p:txBody>
        </p:sp>
        <p:sp>
          <p:nvSpPr>
            <p:cNvPr id="11353" name="Text Box 89"/>
            <p:cNvSpPr txBox="1">
              <a:spLocks noChangeArrowheads="1"/>
            </p:cNvSpPr>
            <p:nvPr/>
          </p:nvSpPr>
          <p:spPr bwMode="auto">
            <a:xfrm>
              <a:off x="4910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4" name="Text Box 90"/>
            <p:cNvSpPr txBox="1">
              <a:spLocks noChangeArrowheads="1"/>
            </p:cNvSpPr>
            <p:nvPr/>
          </p:nvSpPr>
          <p:spPr bwMode="auto">
            <a:xfrm>
              <a:off x="5044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5" name="Text Box 91"/>
            <p:cNvSpPr txBox="1">
              <a:spLocks noChangeArrowheads="1"/>
            </p:cNvSpPr>
            <p:nvPr/>
          </p:nvSpPr>
          <p:spPr bwMode="auto">
            <a:xfrm>
              <a:off x="5185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6" name="Text Box 92"/>
            <p:cNvSpPr txBox="1">
              <a:spLocks noChangeArrowheads="1"/>
            </p:cNvSpPr>
            <p:nvPr/>
          </p:nvSpPr>
          <p:spPr bwMode="auto">
            <a:xfrm>
              <a:off x="532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7" name="Text Box 93"/>
            <p:cNvSpPr txBox="1">
              <a:spLocks noChangeArrowheads="1"/>
            </p:cNvSpPr>
            <p:nvPr/>
          </p:nvSpPr>
          <p:spPr bwMode="auto">
            <a:xfrm>
              <a:off x="5471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8" name="Text Box 94"/>
            <p:cNvSpPr txBox="1">
              <a:spLocks noChangeArrowheads="1"/>
            </p:cNvSpPr>
            <p:nvPr/>
          </p:nvSpPr>
          <p:spPr bwMode="auto">
            <a:xfrm>
              <a:off x="5608" y="3982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300</a:t>
              </a:r>
            </a:p>
          </p:txBody>
        </p:sp>
        <p:sp>
          <p:nvSpPr>
            <p:cNvPr id="11359" name="Text Box 95"/>
            <p:cNvSpPr txBox="1">
              <a:spLocks noChangeArrowheads="1"/>
            </p:cNvSpPr>
            <p:nvPr/>
          </p:nvSpPr>
          <p:spPr bwMode="auto">
            <a:xfrm>
              <a:off x="4910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0" name="Text Box 96"/>
            <p:cNvSpPr txBox="1">
              <a:spLocks noChangeArrowheads="1"/>
            </p:cNvSpPr>
            <p:nvPr/>
          </p:nvSpPr>
          <p:spPr bwMode="auto">
            <a:xfrm>
              <a:off x="5044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1" name="Text Box 97"/>
            <p:cNvSpPr txBox="1">
              <a:spLocks noChangeArrowheads="1"/>
            </p:cNvSpPr>
            <p:nvPr/>
          </p:nvSpPr>
          <p:spPr bwMode="auto">
            <a:xfrm>
              <a:off x="5185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2" name="Text Box 98"/>
            <p:cNvSpPr txBox="1">
              <a:spLocks noChangeArrowheads="1"/>
            </p:cNvSpPr>
            <p:nvPr/>
          </p:nvSpPr>
          <p:spPr bwMode="auto">
            <a:xfrm>
              <a:off x="532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3" name="Text Box 99"/>
            <p:cNvSpPr txBox="1">
              <a:spLocks noChangeArrowheads="1"/>
            </p:cNvSpPr>
            <p:nvPr/>
          </p:nvSpPr>
          <p:spPr bwMode="auto">
            <a:xfrm>
              <a:off x="5471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4" name="Text Box 100"/>
            <p:cNvSpPr txBox="1">
              <a:spLocks noChangeArrowheads="1"/>
            </p:cNvSpPr>
            <p:nvPr/>
          </p:nvSpPr>
          <p:spPr bwMode="auto">
            <a:xfrm>
              <a:off x="5608" y="4098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400</a:t>
              </a:r>
            </a:p>
          </p:txBody>
        </p:sp>
        <p:sp>
          <p:nvSpPr>
            <p:cNvPr id="11365" name="Text Box 101"/>
            <p:cNvSpPr txBox="1">
              <a:spLocks noChangeArrowheads="1"/>
            </p:cNvSpPr>
            <p:nvPr/>
          </p:nvSpPr>
          <p:spPr bwMode="auto">
            <a:xfrm>
              <a:off x="4910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66" name="Text Box 102"/>
            <p:cNvSpPr txBox="1">
              <a:spLocks noChangeArrowheads="1"/>
            </p:cNvSpPr>
            <p:nvPr/>
          </p:nvSpPr>
          <p:spPr bwMode="auto">
            <a:xfrm>
              <a:off x="5044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67" name="Text Box 103"/>
            <p:cNvSpPr txBox="1">
              <a:spLocks noChangeArrowheads="1"/>
            </p:cNvSpPr>
            <p:nvPr/>
          </p:nvSpPr>
          <p:spPr bwMode="auto">
            <a:xfrm>
              <a:off x="5185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68" name="Text Box 104"/>
            <p:cNvSpPr txBox="1">
              <a:spLocks noChangeArrowheads="1"/>
            </p:cNvSpPr>
            <p:nvPr/>
          </p:nvSpPr>
          <p:spPr bwMode="auto">
            <a:xfrm>
              <a:off x="532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69" name="Text Box 105"/>
            <p:cNvSpPr txBox="1">
              <a:spLocks noChangeArrowheads="1"/>
            </p:cNvSpPr>
            <p:nvPr/>
          </p:nvSpPr>
          <p:spPr bwMode="auto">
            <a:xfrm>
              <a:off x="5471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  <p:sp>
          <p:nvSpPr>
            <p:cNvPr id="11370" name="Text Box 106"/>
            <p:cNvSpPr txBox="1">
              <a:spLocks noChangeArrowheads="1"/>
            </p:cNvSpPr>
            <p:nvPr/>
          </p:nvSpPr>
          <p:spPr bwMode="auto">
            <a:xfrm>
              <a:off x="5608" y="4210"/>
              <a:ext cx="80" cy="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r>
                <a:rPr lang="en-US"/>
                <a:t>500</a:t>
              </a:r>
            </a:p>
          </p:txBody>
        </p:sp>
      </p:grpSp>
      <p:sp>
        <p:nvSpPr>
          <p:cNvPr id="11371" name="Rectangle 10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72" name="Rectangle 10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373" name="Rectangle 10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CCNA1 v3 Module 1</a:t>
            </a:r>
          </a:p>
        </p:txBody>
      </p:sp>
      <p:sp>
        <p:nvSpPr>
          <p:cNvPr id="12300" name="Rectangl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301" name="Group 13"/>
          <p:cNvGrpSpPr>
            <a:grpSpLocks/>
          </p:cNvGrpSpPr>
          <p:nvPr/>
        </p:nvGrpSpPr>
        <p:grpSpPr bwMode="auto">
          <a:xfrm>
            <a:off x="762000" y="4267200"/>
            <a:ext cx="2438400" cy="819150"/>
            <a:chOff x="4848" y="3878"/>
            <a:chExt cx="912" cy="442"/>
          </a:xfrm>
        </p:grpSpPr>
        <p:sp>
          <p:nvSpPr>
            <p:cNvPr id="12302" name="AutoShape 14">
              <a:hlinkClick r:id="" action="ppaction://noaction" highlightClick="1"/>
              <a:hlinkHover r:id="" action="ppaction://macro?name=Click"/>
            </p:cNvPr>
            <p:cNvSpPr>
              <a:spLocks noChangeArrowheads="1"/>
            </p:cNvSpPr>
            <p:nvPr/>
          </p:nvSpPr>
          <p:spPr bwMode="auto">
            <a:xfrm>
              <a:off x="4848" y="3888"/>
              <a:ext cx="912" cy="432"/>
            </a:xfrm>
            <a:prstGeom prst="actionButtonBlank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66667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3" name="Text Box 15">
              <a:hlinkHover r:id="" action="ppaction://macro?name=Click"/>
            </p:cNvPr>
            <p:cNvSpPr txBox="1">
              <a:spLocks noChangeArrowheads="1"/>
            </p:cNvSpPr>
            <p:nvPr/>
          </p:nvSpPr>
          <p:spPr bwMode="auto">
            <a:xfrm>
              <a:off x="4896" y="3878"/>
              <a:ext cx="864" cy="3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4000" b="1">
                  <a:solidFill>
                    <a:srgbClr val="FFFF00"/>
                  </a:solidFill>
                </a:rPr>
                <a:t>Answer</a:t>
              </a:r>
            </a:p>
          </p:txBody>
        </p:sp>
      </p:grpSp>
      <p:grpSp>
        <p:nvGrpSpPr>
          <p:cNvPr id="12304" name="Group 16"/>
          <p:cNvGrpSpPr>
            <a:grpSpLocks/>
          </p:cNvGrpSpPr>
          <p:nvPr/>
        </p:nvGrpSpPr>
        <p:grpSpPr bwMode="auto">
          <a:xfrm>
            <a:off x="7696200" y="5867400"/>
            <a:ext cx="1447800" cy="990600"/>
            <a:chOff x="4848" y="3696"/>
            <a:chExt cx="912" cy="624"/>
          </a:xfrm>
        </p:grpSpPr>
        <p:sp>
          <p:nvSpPr>
            <p:cNvPr id="12305" name="AutoShape 17">
              <a:hlinkClick r:id="rId4" action="ppaction://hlinksldjump" highlightClick="1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actionButtonBlank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2306" name="Group 18"/>
            <p:cNvGrpSpPr>
              <a:grpSpLocks/>
            </p:cNvGrpSpPr>
            <p:nvPr/>
          </p:nvGrpSpPr>
          <p:grpSpPr bwMode="auto">
            <a:xfrm>
              <a:off x="4896" y="3744"/>
              <a:ext cx="816" cy="528"/>
              <a:chOff x="4896" y="3744"/>
              <a:chExt cx="816" cy="528"/>
            </a:xfrm>
          </p:grpSpPr>
          <p:sp>
            <p:nvSpPr>
              <p:cNvPr id="12307" name="Line 19"/>
              <p:cNvSpPr>
                <a:spLocks noChangeShapeType="1"/>
              </p:cNvSpPr>
              <p:nvPr/>
            </p:nvSpPr>
            <p:spPr bwMode="auto">
              <a:xfrm>
                <a:off x="5010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8" name="Line 20"/>
              <p:cNvSpPr>
                <a:spLocks noChangeShapeType="1"/>
              </p:cNvSpPr>
              <p:nvPr/>
            </p:nvSpPr>
            <p:spPr bwMode="auto">
              <a:xfrm>
                <a:off x="5154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09" name="Line 21"/>
              <p:cNvSpPr>
                <a:spLocks noChangeShapeType="1"/>
              </p:cNvSpPr>
              <p:nvPr/>
            </p:nvSpPr>
            <p:spPr bwMode="auto">
              <a:xfrm>
                <a:off x="5298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0" name="Line 22"/>
              <p:cNvSpPr>
                <a:spLocks noChangeShapeType="1"/>
              </p:cNvSpPr>
              <p:nvPr/>
            </p:nvSpPr>
            <p:spPr bwMode="auto">
              <a:xfrm>
                <a:off x="5442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1" name="Line 23"/>
              <p:cNvSpPr>
                <a:spLocks noChangeShapeType="1"/>
              </p:cNvSpPr>
              <p:nvPr/>
            </p:nvSpPr>
            <p:spPr bwMode="auto">
              <a:xfrm>
                <a:off x="5586" y="3744"/>
                <a:ext cx="0" cy="528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2" name="Line 24"/>
              <p:cNvSpPr>
                <a:spLocks noChangeShapeType="1"/>
              </p:cNvSpPr>
              <p:nvPr/>
            </p:nvSpPr>
            <p:spPr bwMode="auto">
              <a:xfrm>
                <a:off x="4896" y="3840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3" name="Line 25"/>
              <p:cNvSpPr>
                <a:spLocks noChangeShapeType="1"/>
              </p:cNvSpPr>
              <p:nvPr/>
            </p:nvSpPr>
            <p:spPr bwMode="auto">
              <a:xfrm>
                <a:off x="4896" y="3954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4" name="Line 26"/>
              <p:cNvSpPr>
                <a:spLocks noChangeShapeType="1"/>
              </p:cNvSpPr>
              <p:nvPr/>
            </p:nvSpPr>
            <p:spPr bwMode="auto">
              <a:xfrm>
                <a:off x="4896" y="4068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5" name="Line 27"/>
              <p:cNvSpPr>
                <a:spLocks noChangeShapeType="1"/>
              </p:cNvSpPr>
              <p:nvPr/>
            </p:nvSpPr>
            <p:spPr bwMode="auto">
              <a:xfrm>
                <a:off x="4896" y="4182"/>
                <a:ext cx="816" cy="0"/>
              </a:xfrm>
              <a:prstGeom prst="line">
                <a:avLst/>
              </a:prstGeom>
              <a:noFill/>
              <a:ln w="9525">
                <a:solidFill>
                  <a:srgbClr val="5F5F5F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316" name="Text Box 28"/>
              <p:cNvSpPr txBox="1">
                <a:spLocks noChangeArrowheads="1"/>
              </p:cNvSpPr>
              <p:nvPr/>
            </p:nvSpPr>
            <p:spPr bwMode="auto">
              <a:xfrm>
                <a:off x="4912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17" name="Text Box 29"/>
              <p:cNvSpPr txBox="1">
                <a:spLocks noChangeArrowheads="1"/>
              </p:cNvSpPr>
              <p:nvPr/>
            </p:nvSpPr>
            <p:spPr bwMode="auto">
              <a:xfrm>
                <a:off x="5046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18" name="Text Box 30"/>
              <p:cNvSpPr txBox="1">
                <a:spLocks noChangeArrowheads="1"/>
              </p:cNvSpPr>
              <p:nvPr/>
            </p:nvSpPr>
            <p:spPr bwMode="auto">
              <a:xfrm>
                <a:off x="5187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19" name="Text Box 31"/>
              <p:cNvSpPr txBox="1">
                <a:spLocks noChangeArrowheads="1"/>
              </p:cNvSpPr>
              <p:nvPr/>
            </p:nvSpPr>
            <p:spPr bwMode="auto">
              <a:xfrm>
                <a:off x="533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20" name="Text Box 32"/>
              <p:cNvSpPr txBox="1">
                <a:spLocks noChangeArrowheads="1"/>
              </p:cNvSpPr>
              <p:nvPr/>
            </p:nvSpPr>
            <p:spPr bwMode="auto">
              <a:xfrm>
                <a:off x="5473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21" name="Text Box 33"/>
              <p:cNvSpPr txBox="1">
                <a:spLocks noChangeArrowheads="1"/>
              </p:cNvSpPr>
              <p:nvPr/>
            </p:nvSpPr>
            <p:spPr bwMode="auto">
              <a:xfrm>
                <a:off x="5610" y="3764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100</a:t>
                </a:r>
              </a:p>
            </p:txBody>
          </p:sp>
          <p:sp>
            <p:nvSpPr>
              <p:cNvPr id="12322" name="Text Box 34"/>
              <p:cNvSpPr txBox="1">
                <a:spLocks noChangeArrowheads="1"/>
              </p:cNvSpPr>
              <p:nvPr/>
            </p:nvSpPr>
            <p:spPr bwMode="auto">
              <a:xfrm>
                <a:off x="4910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3" name="Text Box 35"/>
              <p:cNvSpPr txBox="1">
                <a:spLocks noChangeArrowheads="1"/>
              </p:cNvSpPr>
              <p:nvPr/>
            </p:nvSpPr>
            <p:spPr bwMode="auto">
              <a:xfrm>
                <a:off x="5044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4" name="Text Box 36"/>
              <p:cNvSpPr txBox="1">
                <a:spLocks noChangeArrowheads="1"/>
              </p:cNvSpPr>
              <p:nvPr/>
            </p:nvSpPr>
            <p:spPr bwMode="auto">
              <a:xfrm>
                <a:off x="5185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5" name="Text Box 37"/>
              <p:cNvSpPr txBox="1">
                <a:spLocks noChangeArrowheads="1"/>
              </p:cNvSpPr>
              <p:nvPr/>
            </p:nvSpPr>
            <p:spPr bwMode="auto">
              <a:xfrm>
                <a:off x="532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6" name="Text Box 38"/>
              <p:cNvSpPr txBox="1">
                <a:spLocks noChangeArrowheads="1"/>
              </p:cNvSpPr>
              <p:nvPr/>
            </p:nvSpPr>
            <p:spPr bwMode="auto">
              <a:xfrm>
                <a:off x="5471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7" name="Text Box 39"/>
              <p:cNvSpPr txBox="1">
                <a:spLocks noChangeArrowheads="1"/>
              </p:cNvSpPr>
              <p:nvPr/>
            </p:nvSpPr>
            <p:spPr bwMode="auto">
              <a:xfrm>
                <a:off x="5608" y="3866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200</a:t>
                </a:r>
              </a:p>
            </p:txBody>
          </p:sp>
          <p:sp>
            <p:nvSpPr>
              <p:cNvPr id="12328" name="Text Box 40"/>
              <p:cNvSpPr txBox="1">
                <a:spLocks noChangeArrowheads="1"/>
              </p:cNvSpPr>
              <p:nvPr/>
            </p:nvSpPr>
            <p:spPr bwMode="auto">
              <a:xfrm>
                <a:off x="4910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29" name="Text Box 41"/>
              <p:cNvSpPr txBox="1">
                <a:spLocks noChangeArrowheads="1"/>
              </p:cNvSpPr>
              <p:nvPr/>
            </p:nvSpPr>
            <p:spPr bwMode="auto">
              <a:xfrm>
                <a:off x="5044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0" name="Text Box 42"/>
              <p:cNvSpPr txBox="1">
                <a:spLocks noChangeArrowheads="1"/>
              </p:cNvSpPr>
              <p:nvPr/>
            </p:nvSpPr>
            <p:spPr bwMode="auto">
              <a:xfrm>
                <a:off x="5185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1" name="Text Box 43"/>
              <p:cNvSpPr txBox="1">
                <a:spLocks noChangeArrowheads="1"/>
              </p:cNvSpPr>
              <p:nvPr/>
            </p:nvSpPr>
            <p:spPr bwMode="auto">
              <a:xfrm>
                <a:off x="532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2" name="Text Box 44"/>
              <p:cNvSpPr txBox="1">
                <a:spLocks noChangeArrowheads="1"/>
              </p:cNvSpPr>
              <p:nvPr/>
            </p:nvSpPr>
            <p:spPr bwMode="auto">
              <a:xfrm>
                <a:off x="5471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3" name="Text Box 45"/>
              <p:cNvSpPr txBox="1">
                <a:spLocks noChangeArrowheads="1"/>
              </p:cNvSpPr>
              <p:nvPr/>
            </p:nvSpPr>
            <p:spPr bwMode="auto">
              <a:xfrm>
                <a:off x="5608" y="3982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300</a:t>
                </a:r>
              </a:p>
            </p:txBody>
          </p:sp>
          <p:sp>
            <p:nvSpPr>
              <p:cNvPr id="12334" name="Text Box 46"/>
              <p:cNvSpPr txBox="1">
                <a:spLocks noChangeArrowheads="1"/>
              </p:cNvSpPr>
              <p:nvPr/>
            </p:nvSpPr>
            <p:spPr bwMode="auto">
              <a:xfrm>
                <a:off x="4910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5" name="Text Box 47"/>
              <p:cNvSpPr txBox="1">
                <a:spLocks noChangeArrowheads="1"/>
              </p:cNvSpPr>
              <p:nvPr/>
            </p:nvSpPr>
            <p:spPr bwMode="auto">
              <a:xfrm>
                <a:off x="5044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6" name="Text Box 48"/>
              <p:cNvSpPr txBox="1">
                <a:spLocks noChangeArrowheads="1"/>
              </p:cNvSpPr>
              <p:nvPr/>
            </p:nvSpPr>
            <p:spPr bwMode="auto">
              <a:xfrm>
                <a:off x="5185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7" name="Text Box 49"/>
              <p:cNvSpPr txBox="1">
                <a:spLocks noChangeArrowheads="1"/>
              </p:cNvSpPr>
              <p:nvPr/>
            </p:nvSpPr>
            <p:spPr bwMode="auto">
              <a:xfrm>
                <a:off x="532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8" name="Text Box 50"/>
              <p:cNvSpPr txBox="1">
                <a:spLocks noChangeArrowheads="1"/>
              </p:cNvSpPr>
              <p:nvPr/>
            </p:nvSpPr>
            <p:spPr bwMode="auto">
              <a:xfrm>
                <a:off x="5471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39" name="Text Box 51"/>
              <p:cNvSpPr txBox="1">
                <a:spLocks noChangeArrowheads="1"/>
              </p:cNvSpPr>
              <p:nvPr/>
            </p:nvSpPr>
            <p:spPr bwMode="auto">
              <a:xfrm>
                <a:off x="5608" y="4098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400</a:t>
                </a:r>
              </a:p>
            </p:txBody>
          </p:sp>
          <p:sp>
            <p:nvSpPr>
              <p:cNvPr id="12340" name="Text Box 52"/>
              <p:cNvSpPr txBox="1">
                <a:spLocks noChangeArrowheads="1"/>
              </p:cNvSpPr>
              <p:nvPr/>
            </p:nvSpPr>
            <p:spPr bwMode="auto">
              <a:xfrm>
                <a:off x="4910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1" name="Text Box 53"/>
              <p:cNvSpPr txBox="1">
                <a:spLocks noChangeArrowheads="1"/>
              </p:cNvSpPr>
              <p:nvPr/>
            </p:nvSpPr>
            <p:spPr bwMode="auto">
              <a:xfrm>
                <a:off x="5044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2" name="Text Box 54"/>
              <p:cNvSpPr txBox="1">
                <a:spLocks noChangeArrowheads="1"/>
              </p:cNvSpPr>
              <p:nvPr/>
            </p:nvSpPr>
            <p:spPr bwMode="auto">
              <a:xfrm>
                <a:off x="5185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3" name="Text Box 55"/>
              <p:cNvSpPr txBox="1">
                <a:spLocks noChangeArrowheads="1"/>
              </p:cNvSpPr>
              <p:nvPr/>
            </p:nvSpPr>
            <p:spPr bwMode="auto">
              <a:xfrm>
                <a:off x="532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4" name="Text Box 56"/>
              <p:cNvSpPr txBox="1">
                <a:spLocks noChangeArrowheads="1"/>
              </p:cNvSpPr>
              <p:nvPr/>
            </p:nvSpPr>
            <p:spPr bwMode="auto">
              <a:xfrm>
                <a:off x="5471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  <p:sp>
            <p:nvSpPr>
              <p:cNvPr id="12345" name="Text Box 57"/>
              <p:cNvSpPr txBox="1">
                <a:spLocks noChangeArrowheads="1"/>
              </p:cNvSpPr>
              <p:nvPr/>
            </p:nvSpPr>
            <p:spPr bwMode="auto">
              <a:xfrm>
                <a:off x="5608" y="4210"/>
                <a:ext cx="80" cy="5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r>
                  <a:rPr lang="en-US"/>
                  <a:t>500</a:t>
                </a:r>
              </a:p>
            </p:txBody>
          </p:sp>
        </p:grpSp>
        <p:sp>
          <p:nvSpPr>
            <p:cNvPr id="12346" name="Rectangle 58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47" name="Rectangle 5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4848" y="3696"/>
              <a:ext cx="912" cy="6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348" name="Rectangle 60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524000" y="65532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400">
                <a:solidFill>
                  <a:schemeClr val="tx1"/>
                </a:solidFill>
              </a:rPr>
              <a:t>CCNA1 v3 Module 1</a:t>
            </a:r>
          </a:p>
        </p:txBody>
      </p:sp>
      <p:sp>
        <p:nvSpPr>
          <p:cNvPr id="12292" name="Text Box 4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5105400"/>
            <a:ext cx="754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93700" indent="-393700" algn="l">
              <a:spcBef>
                <a:spcPct val="50000"/>
              </a:spcBef>
            </a:pPr>
            <a:r>
              <a:rPr lang="en-US" sz="2400" dirty="0">
                <a:solidFill>
                  <a:schemeClr val="tx1"/>
                </a:solidFill>
              </a:rPr>
              <a:t>A: </a:t>
            </a:r>
            <a:r>
              <a:rPr lang="en-US" sz="2400" dirty="0" smtClean="0">
                <a:solidFill>
                  <a:schemeClr val="tx1"/>
                </a:solidFill>
              </a:rPr>
              <a:t>What </a:t>
            </a:r>
            <a:r>
              <a:rPr lang="en-US" sz="2400" dirty="0" smtClean="0">
                <a:solidFill>
                  <a:schemeClr val="tx1"/>
                </a:solidFill>
              </a:rPr>
              <a:t>are: tears, sweat, mucus, stomach acid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293" name="Text Box 5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762000" y="24384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dirty="0" smtClean="0">
                <a:solidFill>
                  <a:schemeClr val="bg1"/>
                </a:solidFill>
              </a:rPr>
              <a:t>Two body fluids that contain substances that destroy germs.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2350" name="Text Box 62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57200" y="381000"/>
            <a:ext cx="76200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dirty="0" smtClean="0">
                <a:solidFill>
                  <a:schemeClr val="bg1"/>
                </a:solidFill>
                <a:latin typeface="Arial" charset="0"/>
              </a:rPr>
              <a:t>Nonspecific Defense</a:t>
            </a: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/>
            </a:r>
            <a:br>
              <a:rPr lang="en-US" sz="4800" b="1" dirty="0">
                <a:solidFill>
                  <a:schemeClr val="bg1"/>
                </a:solidFill>
                <a:latin typeface="Arial" charset="0"/>
              </a:rPr>
            </a:br>
            <a:r>
              <a:rPr lang="en-US" sz="4800" b="1" dirty="0">
                <a:solidFill>
                  <a:schemeClr val="bg1"/>
                </a:solidFill>
                <a:latin typeface="Arial" charset="0"/>
              </a:rPr>
              <a:t>200</a:t>
            </a:r>
          </a:p>
        </p:txBody>
      </p:sp>
      <p:sp>
        <p:nvSpPr>
          <p:cNvPr id="12351" name="Rectangle 6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2" name="Rectangle 6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4800600"/>
            <a:ext cx="1447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4" name="Rectangle 6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55" name="Rectangle 6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696200" y="5867400"/>
            <a:ext cx="14478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FFFFFF"/>
    </a:hlink>
    <a:folHlink>
      <a:srgbClr val="0033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1494</TotalTime>
  <Words>2073</Words>
  <Application>Microsoft Office PowerPoint</Application>
  <PresentationFormat>On-screen Show (4:3)</PresentationFormat>
  <Paragraphs>1267</Paragraphs>
  <Slides>33</Slides>
  <Notes>33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Cisco Systems,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Semester 2</dc:title>
  <dc:creator>Ken Martin</dc:creator>
  <cp:lastModifiedBy>Katie Connelly</cp:lastModifiedBy>
  <cp:revision>194</cp:revision>
  <dcterms:created xsi:type="dcterms:W3CDTF">2000-06-26T17:56:44Z</dcterms:created>
  <dcterms:modified xsi:type="dcterms:W3CDTF">2013-06-02T23:23:01Z</dcterms:modified>
</cp:coreProperties>
</file>