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58" r:id="rId4"/>
    <p:sldId id="259" r:id="rId5"/>
    <p:sldId id="275" r:id="rId6"/>
    <p:sldId id="276" r:id="rId7"/>
    <p:sldId id="261" r:id="rId8"/>
    <p:sldId id="284" r:id="rId9"/>
    <p:sldId id="262" r:id="rId10"/>
    <p:sldId id="281" r:id="rId11"/>
    <p:sldId id="282" r:id="rId12"/>
    <p:sldId id="283" r:id="rId13"/>
    <p:sldId id="264" r:id="rId14"/>
    <p:sldId id="267" r:id="rId15"/>
    <p:sldId id="265" r:id="rId16"/>
    <p:sldId id="286" r:id="rId17"/>
    <p:sldId id="287" r:id="rId18"/>
    <p:sldId id="289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247D32-1875-4062-87BB-7381D6C71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88D3C-9B6B-45BB-9A50-E4605D3673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important facts regarding inorganic molecules.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13E6B-7FE1-43A9-BBD4-ECF03DA6971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Emphasize the three types of lipids.  Click link for glycerol and fatty acids to show a diagram of the two structures.  Use InterWrite tablets to circle the functional group.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8C034-1D60-4260-9F4F-1148B31B815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Discuss the differences between the glycerol and the fatty acids chain.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578E4-4736-4DB4-B77B-F25D6847B3B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functions of the lipids.  Make sure students have the same information on their Cornell note sheet.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D1EDD-267A-41C0-B8D6-69BB72DC7E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Have students differentiate between organic and inorganic compounds.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C45C7-A629-40D5-AC91-DF4526B9F4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images at the bottom are examples of monomers.  Explain to the students that fructose is a simple sugar. The string of beads are also an example of monomers.  As the beads are all the same in the string.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D98D3-FDBA-48DB-99A7-F7D099F2E60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Compare the structure of the monomers to the polymers.  Use the InterWrite tablet to identify the bonds for students.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B7F5-FC5E-4B5E-AC7B-6F496F3782A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Students are to list all of the reasons why macromolecules are essential to life on their Cornell note sheet.  Please allow time for this.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88EC6-95AE-4BE4-8D4C-B72EC919EA7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Emphasize the importance of carbohydrates to living things.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06E40-377B-466B-B2E2-C58DC3D2D03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Use image to discuss the structure of the two simple sugars and their molecular formula 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12</a:t>
            </a:r>
            <a:r>
              <a:rPr lang="en-US" smtClean="0"/>
              <a:t>O</a:t>
            </a:r>
            <a:r>
              <a:rPr lang="en-US" baseline="-25000" smtClean="0"/>
              <a:t>6.  </a:t>
            </a:r>
            <a:r>
              <a:rPr lang="en-US" smtClean="0"/>
              <a:t>Use the InterWrite tablet to circle the functional group.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63DB1-608D-43DC-B37A-B114EC794CE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Differentiate between the simple sugars and the complex sugar.  Again, emphasize the structure and molecular formula C</a:t>
            </a:r>
            <a:r>
              <a:rPr lang="en-US" baseline="-25000" smtClean="0"/>
              <a:t>12</a:t>
            </a:r>
            <a:r>
              <a:rPr lang="en-US" smtClean="0"/>
              <a:t>H</a:t>
            </a:r>
            <a:r>
              <a:rPr lang="en-US" baseline="-25000" smtClean="0"/>
              <a:t>22</a:t>
            </a:r>
            <a:r>
              <a:rPr lang="en-US" smtClean="0"/>
              <a:t>O</a:t>
            </a:r>
            <a:r>
              <a:rPr lang="en-US" baseline="-25000" smtClean="0"/>
              <a:t>11.  </a:t>
            </a:r>
            <a:r>
              <a:rPr lang="en-US" smtClean="0"/>
              <a:t>Use the InterWrite tablets to circle the functional group.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B314A-75B4-41A7-8018-0F91B3F9C12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structure of the polysaccharide.  Highlight for students how the long chains of monomers form this polymer.  Also, use the InterWrite tablets to circle the functional group.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24E6-F2A4-4AC9-AFB8-FFE378F7A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ABD4-6530-4754-80A4-CB602ACE8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3D15C-CDAD-4AD0-BBBE-367B0EB23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F05-FF46-45B9-BAF3-8A228E198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051DB-F90A-4541-A0E1-AE38DBBE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04442-1C25-4FF6-8146-3469E8026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6F94-8FA7-432C-B379-B6CA9C05C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67062-C5E8-4127-8425-FBDEAE8B7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0C6DF-8049-4A4C-B0DC-E853EE537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EF01-173A-4CCC-BB90-2AA506063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2B9C-6AED-4975-95D9-B2C11765C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EC3A-DB65-4704-A37F-3FB3FCCC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FF7447-70AE-4306-AE0D-182FB5B37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5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hyperphysics.phy-astr.gsu.edu/hbase/organic/imgorg/fructose.gif&amp;imgrefurl=http://hyperphysics.phy-astr.gsu.edu/hbase/organic/sugar.html&amp;h=142&amp;w=212&amp;sz=3&amp;hl=en&amp;start=3&amp;um=1&amp;tbnid=eNXqFCUtaU7doM:&amp;tbnh=71&amp;tbnw=106&amp;prev=/images?q=fructose+structure&amp;svnum=10&amp;um=1&amp;hl=en&amp;sa=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Biochemistry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Study of chemicals and how they react in </a:t>
            </a:r>
            <a:r>
              <a:rPr lang="en-US" b="1" u="sng" smtClean="0"/>
              <a:t>living</a:t>
            </a:r>
            <a:r>
              <a:rPr lang="en-US" smtClean="0"/>
              <a:t> organisms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Inorganic Compounds (in=not) organic molecules </a:t>
            </a:r>
            <a:r>
              <a:rPr lang="en-US" b="1" u="sng" smtClean="0"/>
              <a:t>do not </a:t>
            </a:r>
            <a:r>
              <a:rPr lang="en-US" smtClean="0"/>
              <a:t>contain carbon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Water is the most abundant and important inorganic material, making up 60% - 80% of all cells and 2/3 of body weight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Most other substances in organisms are dissolved in water (universal solvent)</a:t>
            </a:r>
          </a:p>
        </p:txBody>
      </p:sp>
      <p:pic>
        <p:nvPicPr>
          <p:cNvPr id="2052" name="Picture 7" descr="watermolsmal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18160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Monosaccharide (monomers)</a:t>
            </a: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2133600"/>
            <a:ext cx="7772400" cy="3519488"/>
          </a:xfrm>
          <a:noFill/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752600" y="5791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828800" y="167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Milk Sugar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791200" y="1828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486400" y="167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Fruit Sugar</a:t>
            </a: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6858000" y="5791200"/>
            <a:ext cx="1981200" cy="8382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4" action="ppaction://hlinksldjump"/>
              </a:rPr>
              <a:t>Types of Carbs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Disaccharide</a:t>
            </a:r>
          </a:p>
        </p:txBody>
      </p:sp>
      <p:pic>
        <p:nvPicPr>
          <p:cNvPr id="12291" name="Picture 5" descr="malt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477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371600" y="5000625"/>
            <a:ext cx="655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Maltose</a:t>
            </a:r>
            <a:r>
              <a:rPr lang="en-US"/>
              <a:t> is two glucose molecules; forms in digestive tract of humans during starch digestion. </a:t>
            </a:r>
          </a:p>
          <a:p>
            <a:r>
              <a:rPr lang="en-US"/>
              <a:t>Other examples:  sucrose, lactose  </a:t>
            </a:r>
          </a:p>
        </p:txBody>
      </p:sp>
      <p:sp>
        <p:nvSpPr>
          <p:cNvPr id="1229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553200" y="5867400"/>
            <a:ext cx="22860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Types of Carbs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Polysaccharide (polymer)</a:t>
            </a:r>
          </a:p>
        </p:txBody>
      </p:sp>
      <p:pic>
        <p:nvPicPr>
          <p:cNvPr id="13315" name="Picture 5" descr="starch_yellow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24000"/>
            <a:ext cx="70104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066800" y="4256088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/>
              <a:t>Starch</a:t>
            </a:r>
            <a:r>
              <a:rPr lang="en-US" sz="2000"/>
              <a:t> is straight chain of glucose molecules with few side branches. </a:t>
            </a:r>
          </a:p>
          <a:p>
            <a:r>
              <a:rPr lang="en-US" sz="2000"/>
              <a:t>Ex. glycogen (animal starch), cellulose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6400800" y="5867400"/>
            <a:ext cx="22098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4" action="ppaction://hlinksldjump"/>
              </a:rPr>
              <a:t>Types of Carbs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Lipids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Three types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Oils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Waxes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Form chains or rings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Typically contain two monomers – </a:t>
            </a:r>
            <a:r>
              <a:rPr lang="en-US" smtClean="0">
                <a:hlinkClick r:id="rId3" action="ppaction://hlinksldjump"/>
              </a:rPr>
              <a:t>glycerol and fatty acids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066800"/>
            <a:ext cx="40386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Contain</a:t>
            </a:r>
          </a:p>
          <a:p>
            <a:pPr eaLnBrk="1" hangingPunct="1"/>
            <a:r>
              <a:rPr lang="en-US" smtClean="0"/>
              <a:t>Carbon</a:t>
            </a:r>
          </a:p>
          <a:p>
            <a:pPr eaLnBrk="1" hangingPunct="1"/>
            <a:r>
              <a:rPr lang="en-US" smtClean="0"/>
              <a:t>Hydrogen</a:t>
            </a:r>
          </a:p>
          <a:p>
            <a:pPr eaLnBrk="1" hangingPunct="1"/>
            <a:r>
              <a:rPr lang="en-US" smtClean="0"/>
              <a:t>Oxygen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(not 1:2:1)</a:t>
            </a:r>
          </a:p>
          <a:p>
            <a:pPr eaLnBrk="1" hangingPunct="1"/>
            <a:r>
              <a:rPr lang="en-US" smtClean="0"/>
              <a:t>The H:O is higher than in carbohydrates</a:t>
            </a:r>
          </a:p>
        </p:txBody>
      </p:sp>
      <p:pic>
        <p:nvPicPr>
          <p:cNvPr id="14341" name="Picture 5" descr="j02157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419600"/>
            <a:ext cx="280193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6096000"/>
            <a:ext cx="10668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Monomers in Lipids</a:t>
            </a:r>
          </a:p>
        </p:txBody>
      </p:sp>
      <p:pic>
        <p:nvPicPr>
          <p:cNvPr id="15363" name="Picture 4" descr="fa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16113"/>
            <a:ext cx="777240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5867400"/>
            <a:ext cx="22860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Functions of Lipids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FF0000"/>
                </a:solidFill>
              </a:rPr>
              <a:t>Energy Storage </a:t>
            </a:r>
            <a:r>
              <a:rPr lang="en-US" sz="4400" smtClean="0"/>
              <a:t>for later use by the body.</a:t>
            </a:r>
          </a:p>
          <a:p>
            <a:pPr eaLnBrk="1" hangingPunct="1"/>
            <a:r>
              <a:rPr lang="en-US" sz="4400" smtClean="0">
                <a:solidFill>
                  <a:srgbClr val="FF0000"/>
                </a:solidFill>
              </a:rPr>
              <a:t>Padding and Protection </a:t>
            </a:r>
            <a:r>
              <a:rPr lang="en-US" sz="4400" smtClean="0"/>
              <a:t>(especially around body organs)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458200" y="1600200"/>
            <a:ext cx="22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200" smtClean="0"/>
          </a:p>
          <a:p>
            <a:pPr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Contain</a:t>
            </a:r>
          </a:p>
          <a:p>
            <a:r>
              <a:rPr lang="en-US" smtClean="0"/>
              <a:t>Carbon</a:t>
            </a:r>
          </a:p>
          <a:p>
            <a:r>
              <a:rPr lang="en-US" smtClean="0"/>
              <a:t>Hydrogen</a:t>
            </a:r>
          </a:p>
          <a:p>
            <a:r>
              <a:rPr lang="en-US" smtClean="0"/>
              <a:t>Oxygen</a:t>
            </a:r>
          </a:p>
          <a:p>
            <a:r>
              <a:rPr lang="en-US" smtClean="0"/>
              <a:t>Nitrogen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AutoShape 5" descr="9k="/>
          <p:cNvSpPr>
            <a:spLocks noChangeAspect="1" noChangeArrowheads="1"/>
          </p:cNvSpPr>
          <p:nvPr/>
        </p:nvSpPr>
        <p:spPr bwMode="auto">
          <a:xfrm>
            <a:off x="63500" y="-26988"/>
            <a:ext cx="2362200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AutoShape 7" descr="9k="/>
          <p:cNvSpPr>
            <a:spLocks noChangeAspect="1" noChangeArrowheads="1"/>
          </p:cNvSpPr>
          <p:nvPr/>
        </p:nvSpPr>
        <p:spPr bwMode="auto">
          <a:xfrm>
            <a:off x="63500" y="-26988"/>
            <a:ext cx="2362200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600200"/>
            <a:ext cx="3124200" cy="193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Made up of chains of amino acids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Formation of Proteins</a:t>
            </a:r>
          </a:p>
        </p:txBody>
      </p:sp>
      <p:pic>
        <p:nvPicPr>
          <p:cNvPr id="18435" name="Picture 4" descr="400px-Peptidformationbal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6781800" cy="50260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Polymerization of Proteins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peptide bond:  covalent bond that joins amino acids </a:t>
            </a:r>
          </a:p>
          <a:p>
            <a:r>
              <a:rPr lang="en-US" smtClean="0"/>
              <a:t>another example of dehydration synthesis</a:t>
            </a:r>
          </a:p>
          <a:p>
            <a:r>
              <a:rPr lang="en-US" smtClean="0"/>
              <a:t>dipeptide:  two amino acids joined together</a:t>
            </a:r>
          </a:p>
          <a:p>
            <a:r>
              <a:rPr lang="en-US" smtClean="0"/>
              <a:t>tripeptide:  three amino acids joined together</a:t>
            </a:r>
          </a:p>
          <a:p>
            <a:r>
              <a:rPr lang="en-US" smtClean="0"/>
              <a:t>polypeptide:  long chain of amino acids</a:t>
            </a:r>
          </a:p>
          <a:p>
            <a:r>
              <a:rPr lang="en-US" smtClean="0"/>
              <a:t>amino acids</a:t>
            </a:r>
            <a:r>
              <a:rPr lang="en-US" smtClean="0">
                <a:sym typeface="Wingdings" pitchFamily="2" charset="2"/>
              </a:rPr>
              <a:t>polypeptideprotein</a:t>
            </a:r>
            <a:r>
              <a:rPr lang="en-US" smtClean="0"/>
              <a:t>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of Proteins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Structural components of cells</a:t>
            </a:r>
          </a:p>
          <a:p>
            <a:r>
              <a:rPr lang="en-US" smtClean="0"/>
              <a:t>   Help carry out chemical reactions (enzymes)</a:t>
            </a:r>
          </a:p>
          <a:p>
            <a:r>
              <a:rPr lang="en-US" smtClean="0"/>
              <a:t>   Pump small molecules in/out of cells</a:t>
            </a:r>
          </a:p>
          <a:p>
            <a:r>
              <a:rPr lang="en-US" smtClean="0"/>
              <a:t>   Help cells to move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Reactions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Dehydration Synthesis</a:t>
            </a:r>
            <a:r>
              <a:rPr lang="en-US" sz="2800" smtClean="0"/>
              <a:t>:  (building up)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Creates one polymer from many monomers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molecule of water is </a:t>
            </a:r>
            <a:r>
              <a:rPr lang="en-US" sz="2400" smtClean="0">
                <a:solidFill>
                  <a:srgbClr val="00B050"/>
                </a:solidFill>
              </a:rPr>
              <a:t>formed</a:t>
            </a:r>
            <a:r>
              <a:rPr lang="en-US" sz="2400" smtClean="0"/>
              <a:t> every time two monomers are connected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Hydrolysis</a:t>
            </a:r>
            <a:r>
              <a:rPr lang="en-US" sz="2800" smtClean="0"/>
              <a:t>:  (breaking down)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Creates many monomers from one polymer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molecule of water is </a:t>
            </a:r>
            <a:r>
              <a:rPr lang="en-US" sz="2400" smtClean="0">
                <a:solidFill>
                  <a:srgbClr val="00B050"/>
                </a:solidFill>
              </a:rPr>
              <a:t>needed</a:t>
            </a:r>
            <a:r>
              <a:rPr lang="en-US" sz="2400" smtClean="0"/>
              <a:t> every time two monomers are detached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Organic Compounds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 the elements </a:t>
            </a:r>
            <a:r>
              <a:rPr lang="en-US" sz="2800" dirty="0" smtClean="0">
                <a:solidFill>
                  <a:srgbClr val="FF0000"/>
                </a:solidFill>
              </a:rPr>
              <a:t>carbon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hydrogen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oxygen</a:t>
            </a:r>
            <a:r>
              <a:rPr lang="en-US" sz="2800" dirty="0" smtClean="0"/>
              <a:t> and sometimes </a:t>
            </a:r>
            <a:r>
              <a:rPr lang="en-US" sz="2800" dirty="0" smtClean="0">
                <a:solidFill>
                  <a:srgbClr val="FF0000"/>
                </a:solidFill>
              </a:rPr>
              <a:t>nitrogen, phosphorus and sulfur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CHONPS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Carbon is found in </a:t>
            </a:r>
            <a:r>
              <a:rPr lang="en-US" sz="2800" dirty="0" smtClean="0">
                <a:solidFill>
                  <a:srgbClr val="00B050"/>
                </a:solidFill>
              </a:rPr>
              <a:t>things that are or once were living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Carbon atoms share electrons to form </a:t>
            </a:r>
            <a:r>
              <a:rPr lang="en-US" sz="2800" b="1" u="sng" dirty="0" smtClean="0"/>
              <a:t>covalent </a:t>
            </a:r>
            <a:r>
              <a:rPr lang="en-US" sz="2800" dirty="0" smtClean="0"/>
              <a:t>bonds.</a:t>
            </a:r>
          </a:p>
        </p:txBody>
      </p:sp>
      <p:pic>
        <p:nvPicPr>
          <p:cNvPr id="3076" name="Picture 5" descr="2epent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4038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j023395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715000" y="3733800"/>
            <a:ext cx="2044700" cy="2135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Organic</a:t>
            </a:r>
            <a:r>
              <a:rPr lang="en-US" smtClean="0"/>
              <a:t> </a:t>
            </a:r>
            <a:r>
              <a:rPr lang="en-US" b="1" smtClean="0"/>
              <a:t>Compounds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Organic compounds can be hundreds to thousands of molecules in length</a:t>
            </a:r>
          </a:p>
          <a:p>
            <a:pPr lvl="1" eaLnBrk="1" hangingPunct="1"/>
            <a:r>
              <a:rPr lang="en-US" smtClean="0"/>
              <a:t>The single molecules are called </a:t>
            </a:r>
            <a:r>
              <a:rPr lang="en-US" b="1" smtClean="0">
                <a:solidFill>
                  <a:srgbClr val="FF0000"/>
                </a:solidFill>
              </a:rPr>
              <a:t>monomers</a:t>
            </a:r>
            <a:r>
              <a:rPr lang="en-US" smtClean="0"/>
              <a:t>.(mono=one)</a:t>
            </a:r>
          </a:p>
          <a:p>
            <a:pPr lvl="1" eaLnBrk="1" hangingPunct="1"/>
            <a:r>
              <a:rPr lang="en-US" smtClean="0"/>
              <a:t>Ex: amino acid, nucleotide, glucose</a:t>
            </a:r>
          </a:p>
        </p:txBody>
      </p:sp>
      <p:pic>
        <p:nvPicPr>
          <p:cNvPr id="4100" name="Picture 7" descr="MED2300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14800"/>
            <a:ext cx="32337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219200" y="4495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102" name="Picture 11" descr="fructos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267200"/>
            <a:ext cx="25146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Organic</a:t>
            </a:r>
            <a:r>
              <a:rPr lang="en-US" smtClean="0"/>
              <a:t> </a:t>
            </a:r>
            <a:r>
              <a:rPr lang="en-US" b="1" smtClean="0"/>
              <a:t>Compounds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/>
            <a:r>
              <a:rPr lang="en-US" smtClean="0"/>
              <a:t>The long molecules formed by connecting monomers are called </a:t>
            </a:r>
            <a:r>
              <a:rPr lang="en-US" b="1" smtClean="0">
                <a:solidFill>
                  <a:srgbClr val="FF0000"/>
                </a:solidFill>
              </a:rPr>
              <a:t>polymers</a:t>
            </a:r>
            <a:r>
              <a:rPr lang="en-US" smtClean="0"/>
              <a:t>. (poly=many)</a:t>
            </a:r>
          </a:p>
          <a:p>
            <a:pPr eaLnBrk="1" hangingPunct="1"/>
            <a:r>
              <a:rPr lang="en-US" smtClean="0"/>
              <a:t>Example: starch, protein, oils</a:t>
            </a:r>
          </a:p>
        </p:txBody>
      </p:sp>
      <p:pic>
        <p:nvPicPr>
          <p:cNvPr id="5124" name="Picture 5" descr="cellu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86200"/>
            <a:ext cx="746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Organic Macromolecules</a:t>
            </a:r>
            <a:endParaRPr lang="en-US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>
                <a:solidFill>
                  <a:srgbClr val="FF0000"/>
                </a:solidFill>
              </a:rPr>
              <a:t>arbohydrates</a:t>
            </a:r>
            <a:endParaRPr lang="en-US" sz="4000" dirty="0" smtClean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</a:rPr>
              <a:t>L</a:t>
            </a:r>
            <a:r>
              <a:rPr lang="en-US" sz="4000" b="1" dirty="0" smtClean="0">
                <a:solidFill>
                  <a:srgbClr val="FF0000"/>
                </a:solidFill>
              </a:rPr>
              <a:t>ipids</a:t>
            </a:r>
            <a:endParaRPr lang="en-US" sz="4000" dirty="0" smtClean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</a:rPr>
              <a:t>roteins</a:t>
            </a:r>
            <a:endParaRPr lang="en-US" sz="4000" dirty="0" smtClean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</a:rPr>
              <a:t>ucleic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acids</a:t>
            </a:r>
            <a:r>
              <a:rPr lang="en-US" sz="4000" b="1" dirty="0" smtClean="0"/>
              <a:t> </a:t>
            </a:r>
            <a:r>
              <a:rPr lang="en-US" sz="4000" dirty="0" smtClean="0"/>
              <a:t>(DNA and RNA)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172" name="Picture 9" descr="j02289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572000"/>
            <a:ext cx="20653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z="5400" smtClean="0"/>
              <a:t>Carbohydrates-sugars and starches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Contain atoms of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carbon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hydrogen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oxygen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ratio of the atoms is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1 C : 2 H : 1 O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8197" name="Picture 6" descr="j02237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8768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j01993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800600"/>
            <a:ext cx="19939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j02336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633913"/>
            <a:ext cx="18351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Function of Carbohydrates:</a:t>
            </a:r>
            <a:br>
              <a:rPr lang="en-US" smtClean="0"/>
            </a:b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Energy </a:t>
            </a:r>
            <a:r>
              <a:rPr lang="en-US" sz="2400" smtClean="0"/>
              <a:t>(to fuel cell processes)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Immediate Use</a:t>
            </a:r>
          </a:p>
          <a:p>
            <a:pPr lvl="1"/>
            <a:r>
              <a:rPr lang="en-US" sz="2000" smtClean="0"/>
              <a:t>Monomers (simple sugars)found in plants like sugar cane and fruits</a:t>
            </a:r>
          </a:p>
          <a:p>
            <a:r>
              <a:rPr lang="en-US" sz="2400" smtClean="0"/>
              <a:t>Future Use (stored)</a:t>
            </a:r>
          </a:p>
          <a:p>
            <a:pPr lvl="1"/>
            <a:r>
              <a:rPr lang="en-US" sz="2000" smtClean="0"/>
              <a:t>Polymers (starches) found in grains and vegetables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Structures</a:t>
            </a:r>
            <a:r>
              <a:rPr lang="en-US" sz="2400" smtClean="0"/>
              <a:t> (parts of cells)</a:t>
            </a:r>
          </a:p>
          <a:p>
            <a:pPr>
              <a:buFontTx/>
              <a:buNone/>
            </a:pPr>
            <a:r>
              <a:rPr lang="en-US" sz="2400" smtClean="0"/>
              <a:t>Polymers (starches) found in the cell walls of plants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Carbohydrates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Carbohydrates are classified according</a:t>
            </a:r>
          </a:p>
          <a:p>
            <a:pPr lvl="1" eaLnBrk="1" hangingPunct="1">
              <a:buFontTx/>
              <a:buNone/>
            </a:pPr>
            <a:r>
              <a:rPr lang="en-US" sz="3200" smtClean="0"/>
              <a:t>to </a:t>
            </a:r>
            <a:r>
              <a:rPr lang="en-US" sz="3200" smtClean="0">
                <a:solidFill>
                  <a:srgbClr val="FF0000"/>
                </a:solidFill>
              </a:rPr>
              <a:t>size.</a:t>
            </a:r>
          </a:p>
          <a:p>
            <a:pPr lvl="2" eaLnBrk="1" hangingPunct="1"/>
            <a:r>
              <a:rPr lang="en-US" sz="3200" smtClean="0"/>
              <a:t>One sugar is a </a:t>
            </a:r>
            <a:r>
              <a:rPr lang="en-US" sz="3200" smtClean="0">
                <a:solidFill>
                  <a:srgbClr val="FF0000"/>
                </a:solidFill>
                <a:hlinkClick r:id="rId2" action="ppaction://hlinksldjump"/>
              </a:rPr>
              <a:t>monosaccharide</a:t>
            </a:r>
            <a:r>
              <a:rPr lang="en-US" sz="3200" smtClean="0">
                <a:hlinkClick r:id="rId2" action="ppaction://hlinksldjump"/>
              </a:rPr>
              <a:t> </a:t>
            </a:r>
            <a:r>
              <a:rPr lang="en-US" sz="3200" smtClean="0"/>
              <a:t>(mono=1)</a:t>
            </a:r>
          </a:p>
          <a:p>
            <a:pPr lvl="2" eaLnBrk="1" hangingPunct="1"/>
            <a:r>
              <a:rPr lang="en-US" sz="3200" smtClean="0"/>
              <a:t>Two sugars make a </a:t>
            </a:r>
            <a:r>
              <a:rPr lang="en-US" sz="3200" smtClean="0">
                <a:solidFill>
                  <a:srgbClr val="FF0000"/>
                </a:solidFill>
                <a:hlinkClick r:id="rId3" action="ppaction://hlinksldjump"/>
              </a:rPr>
              <a:t>disaccharide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/>
              <a:t>(di=2)</a:t>
            </a:r>
          </a:p>
          <a:p>
            <a:pPr lvl="2" eaLnBrk="1" hangingPunct="1"/>
            <a:r>
              <a:rPr lang="en-US" sz="3200" smtClean="0"/>
              <a:t>Lots of sugar molecules linked together form a </a:t>
            </a:r>
            <a:r>
              <a:rPr lang="en-US" sz="3200" smtClean="0">
                <a:solidFill>
                  <a:srgbClr val="FF0000"/>
                </a:solidFill>
                <a:hlinkClick r:id="rId4" action="ppaction://hlinksldjump"/>
              </a:rPr>
              <a:t>polysaccharide</a:t>
            </a:r>
            <a:r>
              <a:rPr lang="en-US" sz="3200" smtClean="0"/>
              <a:t> (poly=many)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024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6096000"/>
            <a:ext cx="1066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821</Words>
  <Application>Microsoft Office PowerPoint</Application>
  <PresentationFormat>On-screen Show (4:3)</PresentationFormat>
  <Paragraphs>134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Biochemistry</vt:lpstr>
      <vt:lpstr>Chemical Reactions</vt:lpstr>
      <vt:lpstr>Organic Compounds</vt:lpstr>
      <vt:lpstr>Organic Compounds</vt:lpstr>
      <vt:lpstr>Organic Compounds</vt:lpstr>
      <vt:lpstr>Organic Macromolecules</vt:lpstr>
      <vt:lpstr>Carbohydrates-sugars and starches</vt:lpstr>
      <vt:lpstr>Function of Carbohydrates: </vt:lpstr>
      <vt:lpstr>Types of Carbohydrates</vt:lpstr>
      <vt:lpstr>Monosaccharide (monomers)</vt:lpstr>
      <vt:lpstr>Disaccharide</vt:lpstr>
      <vt:lpstr>Polysaccharide (polymer)</vt:lpstr>
      <vt:lpstr>Lipids </vt:lpstr>
      <vt:lpstr>Monomers in Lipids</vt:lpstr>
      <vt:lpstr>Functions of Lipids</vt:lpstr>
      <vt:lpstr>Proteins</vt:lpstr>
      <vt:lpstr>Formation of Proteins</vt:lpstr>
      <vt:lpstr>Polymerization of Proteins</vt:lpstr>
      <vt:lpstr>Function of Proteins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Compounds</dc:title>
  <dc:creator>BCPS</dc:creator>
  <cp:lastModifiedBy>connellyk</cp:lastModifiedBy>
  <cp:revision>48</cp:revision>
  <dcterms:created xsi:type="dcterms:W3CDTF">2007-03-23T22:50:49Z</dcterms:created>
  <dcterms:modified xsi:type="dcterms:W3CDTF">2013-02-05T13:32:43Z</dcterms:modified>
</cp:coreProperties>
</file>